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16" roundtripDataSignature="AMtx7mhV8xjUdVDQAcJJa+1glwcahF9La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 name="Google Shape;4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 name="Google Shape;5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5" name="Shape 45"/>
        <p:cNvGrpSpPr/>
        <p:nvPr/>
      </p:nvGrpSpPr>
      <p:grpSpPr>
        <a:xfrm>
          <a:off x="0" y="0"/>
          <a:ext cx="0" cy="0"/>
          <a:chOff x="0" y="0"/>
          <a:chExt cx="0" cy="0"/>
        </a:xfrm>
      </p:grpSpPr>
      <p:sp>
        <p:nvSpPr>
          <p:cNvPr id="46" name="Google Shape;46;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7" name="Shape 17"/>
        <p:cNvGrpSpPr/>
        <p:nvPr/>
      </p:nvGrpSpPr>
      <p:grpSpPr>
        <a:xfrm>
          <a:off x="0" y="0"/>
          <a:ext cx="0" cy="0"/>
          <a:chOff x="0" y="0"/>
          <a:chExt cx="0" cy="0"/>
        </a:xfrm>
      </p:grpSpPr>
      <p:sp>
        <p:nvSpPr>
          <p:cNvPr id="18" name="Google Shape;18;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 name="Google Shape;19;p14"/>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0" name="Google Shape;20;p14"/>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1" name="Google Shape;21;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 name="Shape 22"/>
        <p:cNvGrpSpPr/>
        <p:nvPr/>
      </p:nvGrpSpPr>
      <p:grpSpPr>
        <a:xfrm>
          <a:off x="0" y="0"/>
          <a:ext cx="0" cy="0"/>
          <a:chOff x="0" y="0"/>
          <a:chExt cx="0" cy="0"/>
        </a:xfrm>
      </p:grpSpPr>
      <p:sp>
        <p:nvSpPr>
          <p:cNvPr id="23" name="Google Shape;23;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5" name="Shape 25"/>
        <p:cNvGrpSpPr/>
        <p:nvPr/>
      </p:nvGrpSpPr>
      <p:grpSpPr>
        <a:xfrm>
          <a:off x="0" y="0"/>
          <a:ext cx="0" cy="0"/>
          <a:chOff x="0" y="0"/>
          <a:chExt cx="0" cy="0"/>
        </a:xfrm>
      </p:grpSpPr>
      <p:sp>
        <p:nvSpPr>
          <p:cNvPr id="26" name="Google Shape;26;p16"/>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7" name="Google Shape;27;p16"/>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8" name="Google Shape;28;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9" name="Shape 29"/>
        <p:cNvGrpSpPr/>
        <p:nvPr/>
      </p:nvGrpSpPr>
      <p:grpSpPr>
        <a:xfrm>
          <a:off x="0" y="0"/>
          <a:ext cx="0" cy="0"/>
          <a:chOff x="0" y="0"/>
          <a:chExt cx="0" cy="0"/>
        </a:xfrm>
      </p:grpSpPr>
      <p:sp>
        <p:nvSpPr>
          <p:cNvPr id="30" name="Google Shape;30;p17"/>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1" name="Google Shape;31;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2" name="Shape 32"/>
        <p:cNvGrpSpPr/>
        <p:nvPr/>
      </p:nvGrpSpPr>
      <p:grpSpPr>
        <a:xfrm>
          <a:off x="0" y="0"/>
          <a:ext cx="0" cy="0"/>
          <a:chOff x="0" y="0"/>
          <a:chExt cx="0" cy="0"/>
        </a:xfrm>
      </p:grpSpPr>
      <p:sp>
        <p:nvSpPr>
          <p:cNvPr id="33" name="Google Shape;33;p1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18"/>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5" name="Google Shape;35;p18"/>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6" name="Google Shape;36;p18"/>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7" name="Google Shape;37;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8" name="Shape 38"/>
        <p:cNvGrpSpPr/>
        <p:nvPr/>
      </p:nvGrpSpPr>
      <p:grpSpPr>
        <a:xfrm>
          <a:off x="0" y="0"/>
          <a:ext cx="0" cy="0"/>
          <a:chOff x="0" y="0"/>
          <a:chExt cx="0" cy="0"/>
        </a:xfrm>
      </p:grpSpPr>
      <p:sp>
        <p:nvSpPr>
          <p:cNvPr id="39" name="Google Shape;39;p19"/>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0" name="Google Shape;40;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1" name="Shape 41"/>
        <p:cNvGrpSpPr/>
        <p:nvPr/>
      </p:nvGrpSpPr>
      <p:grpSpPr>
        <a:xfrm>
          <a:off x="0" y="0"/>
          <a:ext cx="0" cy="0"/>
          <a:chOff x="0" y="0"/>
          <a:chExt cx="0" cy="0"/>
        </a:xfrm>
      </p:grpSpPr>
      <p:sp>
        <p:nvSpPr>
          <p:cNvPr id="42" name="Google Shape;42;p20"/>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3" name="Google Shape;43;p20"/>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4" name="Google Shape;44;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5.png"/><Relationship Id="rId5" Type="http://schemas.openxmlformats.org/officeDocument/2006/relationships/image" Target="../media/image15.png"/><Relationship Id="rId6" Type="http://schemas.openxmlformats.org/officeDocument/2006/relationships/image" Target="../media/image23.png"/><Relationship Id="rId7"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13.png"/><Relationship Id="rId6" Type="http://schemas.openxmlformats.org/officeDocument/2006/relationships/image" Target="../media/image11.png"/><Relationship Id="rId7"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12.png"/><Relationship Id="rId5" Type="http://schemas.openxmlformats.org/officeDocument/2006/relationships/image" Target="../media/image10.png"/><Relationship Id="rId6" Type="http://schemas.openxmlformats.org/officeDocument/2006/relationships/image" Target="../media/image18.png"/><Relationship Id="rId7"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16.png"/><Relationship Id="rId5" Type="http://schemas.openxmlformats.org/officeDocument/2006/relationships/image" Target="../media/image22.png"/><Relationship Id="rId6" Type="http://schemas.openxmlformats.org/officeDocument/2006/relationships/image" Target="../media/image6.png"/><Relationship Id="rId7"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20.png"/><Relationship Id="rId9" Type="http://schemas.openxmlformats.org/officeDocument/2006/relationships/image" Target="../media/image19.png"/><Relationship Id="rId5" Type="http://schemas.openxmlformats.org/officeDocument/2006/relationships/image" Target="../media/image14.png"/><Relationship Id="rId6" Type="http://schemas.openxmlformats.org/officeDocument/2006/relationships/image" Target="../media/image17.png"/><Relationship Id="rId7" Type="http://schemas.openxmlformats.org/officeDocument/2006/relationships/image" Target="../media/image24.png"/><Relationship Id="rId8"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0" name="Shape 50"/>
        <p:cNvGrpSpPr/>
        <p:nvPr/>
      </p:nvGrpSpPr>
      <p:grpSpPr>
        <a:xfrm>
          <a:off x="0" y="0"/>
          <a:ext cx="0" cy="0"/>
          <a:chOff x="0" y="0"/>
          <a:chExt cx="0" cy="0"/>
        </a:xfrm>
      </p:grpSpPr>
      <p:sp>
        <p:nvSpPr>
          <p:cNvPr id="51" name="Google Shape;51;p1"/>
          <p:cNvSpPr/>
          <p:nvPr/>
        </p:nvSpPr>
        <p:spPr>
          <a:xfrm>
            <a:off x="519546" y="1290784"/>
            <a:ext cx="8291972" cy="181588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s-ES" sz="2800" u="none" cap="none" strike="noStrike">
                <a:solidFill>
                  <a:srgbClr val="000000"/>
                </a:solidFill>
                <a:latin typeface="Calibri"/>
                <a:ea typeface="Calibri"/>
                <a:cs typeface="Calibri"/>
                <a:sym typeface="Calibri"/>
              </a:rPr>
              <a:t>PREVALENCIA, CARACTERÍSTICAS ANGIOGRÁFICAS Y MANEJO INTERVENCIONISTA DE LOS SCA DURANTE LA EPIDEMIA DE DENGUE EN UN HOSPITAL PÚBLICO DEL NORTE ARGENTINO</a:t>
            </a:r>
            <a:endParaRPr b="1" i="0" sz="2800" u="none" cap="none" strike="noStrike">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7" name="Shape 147"/>
        <p:cNvGrpSpPr/>
        <p:nvPr/>
      </p:nvGrpSpPr>
      <p:grpSpPr>
        <a:xfrm>
          <a:off x="0" y="0"/>
          <a:ext cx="0" cy="0"/>
          <a:chOff x="0" y="0"/>
          <a:chExt cx="0" cy="0"/>
        </a:xfrm>
      </p:grpSpPr>
      <p:sp>
        <p:nvSpPr>
          <p:cNvPr id="148" name="Google Shape;148;p10"/>
          <p:cNvSpPr txBox="1"/>
          <p:nvPr/>
        </p:nvSpPr>
        <p:spPr>
          <a:xfrm>
            <a:off x="547253" y="771482"/>
            <a:ext cx="1324402" cy="409650"/>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ES" sz="1600" u="none" cap="none" strike="noStrike">
                <a:solidFill>
                  <a:srgbClr val="339966"/>
                </a:solidFill>
                <a:latin typeface="Calibri"/>
                <a:ea typeface="Calibri"/>
                <a:cs typeface="Calibri"/>
                <a:sym typeface="Calibri"/>
              </a:rPr>
              <a:t>CONCLUSIÓN</a:t>
            </a:r>
            <a:endParaRPr b="1" i="0" sz="1600" u="none" cap="none" strike="noStrike">
              <a:solidFill>
                <a:srgbClr val="339966"/>
              </a:solidFill>
              <a:latin typeface="Calibri"/>
              <a:ea typeface="Calibri"/>
              <a:cs typeface="Calibri"/>
              <a:sym typeface="Calibri"/>
            </a:endParaRPr>
          </a:p>
        </p:txBody>
      </p:sp>
      <p:sp>
        <p:nvSpPr>
          <p:cNvPr id="149" name="Google Shape;149;p10"/>
          <p:cNvSpPr txBox="1"/>
          <p:nvPr/>
        </p:nvSpPr>
        <p:spPr>
          <a:xfrm>
            <a:off x="716973" y="1320650"/>
            <a:ext cx="7356763" cy="307777"/>
          </a:xfrm>
          <a:prstGeom prst="rect">
            <a:avLst/>
          </a:prstGeom>
          <a:noFill/>
          <a:ln>
            <a:noFill/>
          </a:ln>
        </p:spPr>
        <p:txBody>
          <a:bodyPr anchorCtr="0" anchor="t" bIns="45700" lIns="91425" spcFirstLastPara="1" rIns="91425" wrap="square" tIns="45700">
            <a:spAutoFit/>
          </a:bodyPr>
          <a:lstStyle/>
          <a:p>
            <a:pPr indent="-82550" lvl="0" marL="1714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50" name="Google Shape;150;p10"/>
          <p:cNvSpPr txBox="1"/>
          <p:nvPr/>
        </p:nvSpPr>
        <p:spPr>
          <a:xfrm>
            <a:off x="547253" y="1216740"/>
            <a:ext cx="8139600" cy="3417000"/>
          </a:xfrm>
          <a:prstGeom prst="rect">
            <a:avLst/>
          </a:prstGeom>
          <a:noFill/>
          <a:ln>
            <a:noFill/>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rgbClr val="000000"/>
              </a:buClr>
              <a:buSzPts val="1200"/>
              <a:buFont typeface="Arial"/>
              <a:buChar char="•"/>
            </a:pPr>
            <a:r>
              <a:rPr b="0" i="0" lang="es-ES" sz="1200" u="none" cap="none" strike="noStrike">
                <a:solidFill>
                  <a:srgbClr val="000000"/>
                </a:solidFill>
                <a:latin typeface="Calibri"/>
                <a:ea typeface="Calibri"/>
                <a:cs typeface="Calibri"/>
                <a:sym typeface="Calibri"/>
              </a:rPr>
              <a:t>Durante el pico epidemiológico regional de infección por Virus Dengue, nuestro servicio experimentó un franco ascenso en el número de SCA con respecto al mismo periodo del año 2023 (alrededor del 70%). </a:t>
            </a:r>
            <a:endParaRPr/>
          </a:p>
          <a:p>
            <a:pPr indent="-95250" lvl="0" marL="17145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200"/>
              <a:buFont typeface="Arial"/>
              <a:buChar char="•"/>
            </a:pPr>
            <a:r>
              <a:rPr b="0" i="0" lang="es-ES" sz="1200" u="none" cap="none" strike="noStrike">
                <a:solidFill>
                  <a:srgbClr val="000000"/>
                </a:solidFill>
                <a:latin typeface="Calibri"/>
                <a:ea typeface="Calibri"/>
                <a:cs typeface="Calibri"/>
                <a:sym typeface="Calibri"/>
              </a:rPr>
              <a:t>24 pacientes (43% de los SCA) tuvieron diagnóstico serológico o epidemiológico de Dengue y de ellos el 87.5% se encontraba en fase de recuperación de la enfermedad. Los pacientes presentaban baja tasa de factores de riesgo cardiovascular, siendo prevalentes la HTA y el tabaquismo. </a:t>
            </a:r>
            <a:endParaRPr/>
          </a:p>
          <a:p>
            <a:pPr indent="-95250" lvl="0" marL="17145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200"/>
              <a:buFont typeface="Arial"/>
              <a:buChar char="•"/>
            </a:pPr>
            <a:r>
              <a:rPr b="0" i="0" lang="es-ES" sz="1200" u="none" cap="none" strike="noStrike">
                <a:solidFill>
                  <a:srgbClr val="000000"/>
                </a:solidFill>
                <a:latin typeface="Calibri"/>
                <a:ea typeface="Calibri"/>
                <a:cs typeface="Calibri"/>
                <a:sym typeface="Calibri"/>
              </a:rPr>
              <a:t>La forma de presentación más frecuente fue el SCACEST y el tratamiento intervencionista resultó seguro y efectivo, siendo de elección en más del 75% de los casos. </a:t>
            </a:r>
            <a:endParaRPr/>
          </a:p>
          <a:p>
            <a:pPr indent="-95250" lvl="0" marL="17145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200"/>
              <a:buFont typeface="Arial"/>
              <a:buChar char="•"/>
            </a:pPr>
            <a:r>
              <a:rPr b="0" i="0" lang="es-ES" sz="1200" u="none" cap="none" strike="noStrike">
                <a:solidFill>
                  <a:srgbClr val="000000"/>
                </a:solidFill>
                <a:latin typeface="Calibri"/>
                <a:ea typeface="Calibri"/>
                <a:cs typeface="Calibri"/>
                <a:sym typeface="Calibri"/>
              </a:rPr>
              <a:t>El aspecto angiográfico prevalente en este grupo de pacientes fue la alta carga trombótica, la cual se evidenció en el 75% de los casos. Cuatro pacientes presentaron trombosis de stents previos, tres casos de trombosis tardía y una en etapa subaguda. </a:t>
            </a:r>
            <a:endParaRPr/>
          </a:p>
          <a:p>
            <a:pPr indent="-95250" lvl="0" marL="17145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200"/>
              <a:buFont typeface="Arial"/>
              <a:buChar char="•"/>
            </a:pPr>
            <a:r>
              <a:rPr b="0" i="0" lang="es-ES" sz="1200" u="none" cap="none" strike="noStrike">
                <a:solidFill>
                  <a:srgbClr val="000000"/>
                </a:solidFill>
                <a:latin typeface="Calibri"/>
                <a:ea typeface="Calibri"/>
                <a:cs typeface="Calibri"/>
                <a:sym typeface="Calibri"/>
              </a:rPr>
              <a:t>Las limitaciones de este trabajo radicaron principalmente en la falta de información proveniente de estudios multicéntricos sobre la asociación entre la infección por DENV y sus efectos en la esfera cardiovascular. </a:t>
            </a:r>
            <a:endParaRPr/>
          </a:p>
          <a:p>
            <a:pPr indent="-95250" lvl="0" marL="17145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200"/>
              <a:buFont typeface="Arial"/>
              <a:buChar char="•"/>
            </a:pPr>
            <a:r>
              <a:rPr b="0" i="0" lang="es-ES" sz="1200" u="none" cap="none" strike="noStrike">
                <a:solidFill>
                  <a:srgbClr val="000000"/>
                </a:solidFill>
                <a:latin typeface="Calibri"/>
                <a:ea typeface="Calibri"/>
                <a:cs typeface="Calibri"/>
                <a:sym typeface="Calibri"/>
              </a:rPr>
              <a:t>Este trabajo intenta promover futuros registros prospectivos sobre el tema en la región, para lograr una mejor comprensión de la patología y el manejo intervencionista de los SCA en dicho contexto durante la fase aguda de la enfermedad. </a:t>
            </a:r>
            <a:endParaRPr/>
          </a:p>
        </p:txBody>
      </p:sp>
      <p:sp>
        <p:nvSpPr>
          <p:cNvPr id="151" name="Google Shape;151;p10"/>
          <p:cNvSpPr txBox="1"/>
          <p:nvPr/>
        </p:nvSpPr>
        <p:spPr>
          <a:xfrm>
            <a:off x="6726378" y="4619648"/>
            <a:ext cx="1765227" cy="338554"/>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ES" sz="1600" u="none" cap="none" strike="noStrike">
                <a:solidFill>
                  <a:srgbClr val="339966"/>
                </a:solidFill>
                <a:latin typeface="Calibri"/>
                <a:ea typeface="Calibri"/>
                <a:cs typeface="Calibri"/>
                <a:sym typeface="Calibri"/>
              </a:rPr>
              <a:t>MUCHAS GRACIAS</a:t>
            </a:r>
            <a:endParaRPr b="1" i="0" sz="1600" u="none" cap="none" strike="noStrike">
              <a:solidFill>
                <a:srgbClr val="339966"/>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5" name="Shape 55"/>
        <p:cNvGrpSpPr/>
        <p:nvPr/>
      </p:nvGrpSpPr>
      <p:grpSpPr>
        <a:xfrm>
          <a:off x="0" y="0"/>
          <a:ext cx="0" cy="0"/>
          <a:chOff x="0" y="0"/>
          <a:chExt cx="0" cy="0"/>
        </a:xfrm>
      </p:grpSpPr>
      <p:sp>
        <p:nvSpPr>
          <p:cNvPr id="56" name="Google Shape;56;p2"/>
          <p:cNvSpPr txBox="1"/>
          <p:nvPr/>
        </p:nvSpPr>
        <p:spPr>
          <a:xfrm>
            <a:off x="529936" y="872835"/>
            <a:ext cx="2215671" cy="461665"/>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ES" sz="2400" u="none" cap="none" strike="noStrike">
                <a:solidFill>
                  <a:srgbClr val="339966"/>
                </a:solidFill>
                <a:latin typeface="Calibri"/>
                <a:ea typeface="Calibri"/>
                <a:cs typeface="Calibri"/>
                <a:sym typeface="Calibri"/>
              </a:rPr>
              <a:t>INTRODUCCIÓN</a:t>
            </a:r>
            <a:endParaRPr b="1" i="0" sz="2400" u="none" cap="none" strike="noStrike">
              <a:solidFill>
                <a:srgbClr val="339966"/>
              </a:solidFill>
              <a:latin typeface="Calibri"/>
              <a:ea typeface="Calibri"/>
              <a:cs typeface="Calibri"/>
              <a:sym typeface="Calibri"/>
            </a:endParaRPr>
          </a:p>
        </p:txBody>
      </p:sp>
      <p:sp>
        <p:nvSpPr>
          <p:cNvPr id="57" name="Google Shape;57;p2"/>
          <p:cNvSpPr txBox="1"/>
          <p:nvPr/>
        </p:nvSpPr>
        <p:spPr>
          <a:xfrm flipH="1">
            <a:off x="658781" y="1423553"/>
            <a:ext cx="7986454" cy="2677656"/>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s-ES" sz="1400" u="none" cap="none" strike="noStrike">
                <a:solidFill>
                  <a:srgbClr val="000000"/>
                </a:solidFill>
                <a:latin typeface="Calibri"/>
                <a:ea typeface="Calibri"/>
                <a:cs typeface="Calibri"/>
                <a:sym typeface="Calibri"/>
              </a:rPr>
              <a:t>Las infecciones virales pueden afectar de manera directa o indirecta al sistema cardiovascular, provocando mayor riesgo de eventos. </a:t>
            </a:r>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400"/>
              <a:buFont typeface="Arial"/>
              <a:buChar char="•"/>
            </a:pPr>
            <a:r>
              <a:rPr b="0" i="0" lang="es-ES" sz="1400" u="none" cap="none" strike="noStrike">
                <a:solidFill>
                  <a:srgbClr val="000000"/>
                </a:solidFill>
                <a:latin typeface="Calibri"/>
                <a:ea typeface="Calibri"/>
                <a:cs typeface="Calibri"/>
                <a:sym typeface="Calibri"/>
              </a:rPr>
              <a:t>Se han reportado muchos virus causantes de eventos cardiovasculares adversos mayores (ECVM), incluida la influenza, el SARS CoV2, Epstein Barr, entre otros. </a:t>
            </a:r>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400"/>
              <a:buFont typeface="Arial"/>
              <a:buChar char="•"/>
            </a:pPr>
            <a:r>
              <a:rPr b="0" i="0" lang="es-ES" sz="1400" u="none" cap="none" strike="noStrike">
                <a:solidFill>
                  <a:schemeClr val="dk1"/>
                </a:solidFill>
                <a:latin typeface="Calibri"/>
                <a:ea typeface="Calibri"/>
                <a:cs typeface="Calibri"/>
                <a:sym typeface="Calibri"/>
              </a:rPr>
              <a:t>La infección por Dengue se ha asociado a ECVM dentro de las dos primeras semanas de la enfermedad pero son escasos los estudios a gran escala sobre dicha relación. La miocarditis aguda, el infarto agudo de miocardio, los accidentes cerebrovasculares, la insuficiencia cardiaca y diferentes tipos de arritmias, son los eventos más frecuentes. </a:t>
            </a:r>
            <a:endParaRPr b="0" i="0" sz="1400" u="none" cap="none" strike="noStrike">
              <a:solidFill>
                <a:srgbClr val="FFDDB2"/>
              </a:solidFill>
              <a:latin typeface="Calibri"/>
              <a:ea typeface="Calibri"/>
              <a:cs typeface="Calibri"/>
              <a:sym typeface="Calibri"/>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8" name="Google Shape;58;p2"/>
          <p:cNvSpPr txBox="1"/>
          <p:nvPr/>
        </p:nvSpPr>
        <p:spPr>
          <a:xfrm>
            <a:off x="529936" y="3709554"/>
            <a:ext cx="1590500" cy="461665"/>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ES" sz="2400" u="none" cap="none" strike="noStrike">
                <a:solidFill>
                  <a:srgbClr val="339966"/>
                </a:solidFill>
                <a:latin typeface="Calibri"/>
                <a:ea typeface="Calibri"/>
                <a:cs typeface="Calibri"/>
                <a:sym typeface="Calibri"/>
              </a:rPr>
              <a:t>OBJETIVOS</a:t>
            </a:r>
            <a:endParaRPr b="1" i="0" sz="2400" u="none" cap="none" strike="noStrike">
              <a:solidFill>
                <a:srgbClr val="339966"/>
              </a:solidFill>
              <a:latin typeface="Calibri"/>
              <a:ea typeface="Calibri"/>
              <a:cs typeface="Calibri"/>
              <a:sym typeface="Calibri"/>
            </a:endParaRPr>
          </a:p>
        </p:txBody>
      </p:sp>
      <p:sp>
        <p:nvSpPr>
          <p:cNvPr id="59" name="Google Shape;59;p2"/>
          <p:cNvSpPr txBox="1"/>
          <p:nvPr/>
        </p:nvSpPr>
        <p:spPr>
          <a:xfrm>
            <a:off x="658782" y="4190262"/>
            <a:ext cx="7398327" cy="738664"/>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s-ES" sz="1400" u="none" cap="none" strike="noStrike">
                <a:solidFill>
                  <a:srgbClr val="000000"/>
                </a:solidFill>
                <a:latin typeface="Calibri"/>
                <a:ea typeface="Calibri"/>
                <a:cs typeface="Calibri"/>
                <a:sym typeface="Calibri"/>
              </a:rPr>
              <a:t>Presentar una serie de pacientes con diagnóstico de SCA en contexto de infección por Dengue durante el periodo de pico de casos en la región, describir sus características angiográficas, el tratamiento instaurado y su posterior evolución.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3" name="Shape 63"/>
        <p:cNvGrpSpPr/>
        <p:nvPr/>
      </p:nvGrpSpPr>
      <p:grpSpPr>
        <a:xfrm>
          <a:off x="0" y="0"/>
          <a:ext cx="0" cy="0"/>
          <a:chOff x="0" y="0"/>
          <a:chExt cx="0" cy="0"/>
        </a:xfrm>
      </p:grpSpPr>
      <p:sp>
        <p:nvSpPr>
          <p:cNvPr id="64" name="Google Shape;64;p3"/>
          <p:cNvSpPr txBox="1"/>
          <p:nvPr/>
        </p:nvSpPr>
        <p:spPr>
          <a:xfrm>
            <a:off x="547253" y="858985"/>
            <a:ext cx="3437159" cy="461665"/>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ES" sz="2400" u="none" cap="none" strike="noStrike">
                <a:solidFill>
                  <a:srgbClr val="339966"/>
                </a:solidFill>
                <a:latin typeface="Calibri"/>
                <a:ea typeface="Calibri"/>
                <a:cs typeface="Calibri"/>
                <a:sym typeface="Calibri"/>
              </a:rPr>
              <a:t>MATERIALES Y MÉTODOS</a:t>
            </a:r>
            <a:endParaRPr b="1" i="0" sz="2400" u="none" cap="none" strike="noStrike">
              <a:solidFill>
                <a:srgbClr val="339966"/>
              </a:solidFill>
              <a:latin typeface="Calibri"/>
              <a:ea typeface="Calibri"/>
              <a:cs typeface="Calibri"/>
              <a:sym typeface="Calibri"/>
            </a:endParaRPr>
          </a:p>
        </p:txBody>
      </p:sp>
      <p:sp>
        <p:nvSpPr>
          <p:cNvPr id="65" name="Google Shape;65;p3"/>
          <p:cNvSpPr txBox="1"/>
          <p:nvPr/>
        </p:nvSpPr>
        <p:spPr>
          <a:xfrm>
            <a:off x="716973" y="1320650"/>
            <a:ext cx="7356763" cy="156966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200"/>
              <a:buFont typeface="Arial"/>
              <a:buChar char="•"/>
            </a:pPr>
            <a:r>
              <a:rPr b="0" i="0" lang="es-ES" sz="1200" u="none" cap="none" strike="noStrike">
                <a:solidFill>
                  <a:srgbClr val="000000"/>
                </a:solidFill>
                <a:latin typeface="Calibri"/>
                <a:ea typeface="Calibri"/>
                <a:cs typeface="Calibri"/>
                <a:sym typeface="Calibri"/>
              </a:rPr>
              <a:t>Trabajo descriptivo, retrospectivo y observacional sobre SCA con antecedente de infección por Dengue.</a:t>
            </a:r>
            <a:endParaRPr/>
          </a:p>
          <a:p>
            <a:pPr indent="-285750" lvl="0" marL="285750" marR="0" rtl="0" algn="l">
              <a:lnSpc>
                <a:spcPct val="100000"/>
              </a:lnSpc>
              <a:spcBef>
                <a:spcPts val="0"/>
              </a:spcBef>
              <a:spcAft>
                <a:spcPts val="0"/>
              </a:spcAft>
              <a:buClr>
                <a:srgbClr val="000000"/>
              </a:buClr>
              <a:buSzPts val="1200"/>
              <a:buFont typeface="Arial"/>
              <a:buChar char="•"/>
            </a:pPr>
            <a:r>
              <a:rPr b="0" i="0" lang="es-ES" sz="1200" u="sng" cap="none" strike="noStrike">
                <a:solidFill>
                  <a:srgbClr val="000000"/>
                </a:solidFill>
                <a:latin typeface="Calibri"/>
                <a:ea typeface="Calibri"/>
                <a:cs typeface="Calibri"/>
                <a:sym typeface="Calibri"/>
              </a:rPr>
              <a:t>Población:</a:t>
            </a:r>
            <a:r>
              <a:rPr b="0" i="0" lang="es-ES" sz="1200" u="none" cap="none" strike="noStrike">
                <a:solidFill>
                  <a:srgbClr val="000000"/>
                </a:solidFill>
                <a:latin typeface="Calibri"/>
                <a:ea typeface="Calibri"/>
                <a:cs typeface="Calibri"/>
                <a:sym typeface="Calibri"/>
              </a:rPr>
              <a:t> 56 pacientes estudiados en el Servicio de Hemodinamia de un Hospital Público del Norte Argentino  con diagnóstico de SCA.</a:t>
            </a:r>
            <a:endParaRPr/>
          </a:p>
          <a:p>
            <a:pPr indent="-285750" lvl="0" marL="285750" marR="0" rtl="0" algn="l">
              <a:lnSpc>
                <a:spcPct val="100000"/>
              </a:lnSpc>
              <a:spcBef>
                <a:spcPts val="0"/>
              </a:spcBef>
              <a:spcAft>
                <a:spcPts val="0"/>
              </a:spcAft>
              <a:buClr>
                <a:srgbClr val="000000"/>
              </a:buClr>
              <a:buSzPts val="1200"/>
              <a:buFont typeface="Arial"/>
              <a:buChar char="•"/>
            </a:pPr>
            <a:r>
              <a:rPr b="0" i="0" lang="es-ES" sz="1200" u="sng" cap="none" strike="noStrike">
                <a:solidFill>
                  <a:srgbClr val="000000"/>
                </a:solidFill>
                <a:latin typeface="Calibri"/>
                <a:ea typeface="Calibri"/>
                <a:cs typeface="Calibri"/>
                <a:sym typeface="Calibri"/>
              </a:rPr>
              <a:t>Periodo:</a:t>
            </a:r>
            <a:r>
              <a:rPr b="0" i="0" lang="es-ES" sz="1200" u="none" cap="none" strike="noStrike">
                <a:solidFill>
                  <a:srgbClr val="000000"/>
                </a:solidFill>
                <a:latin typeface="Calibri"/>
                <a:ea typeface="Calibri"/>
                <a:cs typeface="Calibri"/>
                <a:sym typeface="Calibri"/>
              </a:rPr>
              <a:t> Abril a Mayo de 2024. </a:t>
            </a:r>
            <a:endParaRPr/>
          </a:p>
          <a:p>
            <a:pPr indent="-285750" lvl="0" marL="285750" marR="0" rtl="0" algn="l">
              <a:lnSpc>
                <a:spcPct val="100000"/>
              </a:lnSpc>
              <a:spcBef>
                <a:spcPts val="0"/>
              </a:spcBef>
              <a:spcAft>
                <a:spcPts val="0"/>
              </a:spcAft>
              <a:buClr>
                <a:srgbClr val="000000"/>
              </a:buClr>
              <a:buSzPts val="1200"/>
              <a:buFont typeface="Arial"/>
              <a:buChar char="•"/>
            </a:pPr>
            <a:r>
              <a:rPr b="0" i="0" lang="es-ES" sz="1200" u="sng" cap="none" strike="noStrike">
                <a:solidFill>
                  <a:srgbClr val="000000"/>
                </a:solidFill>
                <a:latin typeface="Calibri"/>
                <a:ea typeface="Calibri"/>
                <a:cs typeface="Calibri"/>
                <a:sym typeface="Calibri"/>
              </a:rPr>
              <a:t>Criterios de Inclusión: </a:t>
            </a:r>
            <a:endParaRPr/>
          </a:p>
          <a:p>
            <a:pPr indent="-285750" lvl="0" marL="285750" marR="0" rtl="0" algn="l">
              <a:lnSpc>
                <a:spcPct val="100000"/>
              </a:lnSpc>
              <a:spcBef>
                <a:spcPts val="0"/>
              </a:spcBef>
              <a:spcAft>
                <a:spcPts val="0"/>
              </a:spcAft>
              <a:buClr>
                <a:srgbClr val="000000"/>
              </a:buClr>
              <a:buSzPts val="1200"/>
              <a:buFont typeface="Arial"/>
              <a:buChar char="•"/>
            </a:pPr>
            <a:r>
              <a:rPr b="0" i="0" lang="es-ES" sz="1200" u="none" cap="none" strike="noStrike">
                <a:solidFill>
                  <a:srgbClr val="000000"/>
                </a:solidFill>
                <a:latin typeface="Calibri"/>
                <a:ea typeface="Calibri"/>
                <a:cs typeface="Calibri"/>
                <a:sym typeface="Calibri"/>
              </a:rPr>
              <a:t>Diagnóstico Serológico o Epidemiológico de Dengue</a:t>
            </a:r>
            <a:endParaRPr/>
          </a:p>
          <a:p>
            <a:pPr indent="-285750" lvl="0" marL="285750" marR="0" rtl="0" algn="l">
              <a:lnSpc>
                <a:spcPct val="100000"/>
              </a:lnSpc>
              <a:spcBef>
                <a:spcPts val="0"/>
              </a:spcBef>
              <a:spcAft>
                <a:spcPts val="0"/>
              </a:spcAft>
              <a:buClr>
                <a:srgbClr val="000000"/>
              </a:buClr>
              <a:buSzPts val="1200"/>
              <a:buFont typeface="Arial"/>
              <a:buChar char="•"/>
            </a:pPr>
            <a:r>
              <a:rPr b="0" i="0" lang="es-ES" sz="1200" u="none" cap="none" strike="noStrike">
                <a:solidFill>
                  <a:srgbClr val="000000"/>
                </a:solidFill>
                <a:latin typeface="Calibri"/>
                <a:ea typeface="Calibri"/>
                <a:cs typeface="Calibri"/>
                <a:sym typeface="Calibri"/>
              </a:rPr>
              <a:t>Diagnóstico de SCASEST/SCACEST/IAM evolucionado</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sp>
        <p:nvSpPr>
          <p:cNvPr id="66" name="Google Shape;66;p3"/>
          <p:cNvSpPr txBox="1"/>
          <p:nvPr/>
        </p:nvSpPr>
        <p:spPr>
          <a:xfrm>
            <a:off x="716973" y="3153739"/>
            <a:ext cx="3906982" cy="1384995"/>
          </a:xfrm>
          <a:prstGeom prst="rect">
            <a:avLst/>
          </a:prstGeom>
          <a:solidFill>
            <a:srgbClr val="F4FF8D"/>
          </a:solid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200"/>
              <a:buFont typeface="Arial"/>
              <a:buChar char="•"/>
            </a:pPr>
            <a:r>
              <a:rPr b="0" i="0" lang="es-ES" sz="1200" u="sng" cap="none" strike="noStrike">
                <a:solidFill>
                  <a:srgbClr val="000000"/>
                </a:solidFill>
                <a:latin typeface="Calibri"/>
                <a:ea typeface="Calibri"/>
                <a:cs typeface="Calibri"/>
                <a:sym typeface="Calibri"/>
              </a:rPr>
              <a:t>Alta carga trombótica </a:t>
            </a:r>
            <a:r>
              <a:rPr b="0" i="0" lang="es-ES" sz="1200" u="none" cap="none" strike="noStrike">
                <a:solidFill>
                  <a:srgbClr val="000000"/>
                </a:solidFill>
                <a:latin typeface="Calibri"/>
                <a:ea typeface="Calibri"/>
                <a:cs typeface="Calibri"/>
                <a:sym typeface="Calibri"/>
              </a:rPr>
              <a:t>(Yip, 2002): Longitud del trombo &gt; 3 veces el diámetro de referencia del vaso - Oclusión abrupta - Presencia de trombo acumulado &gt; 5 mm proximal a la oclusión - Presencia de trombo flotante proximal a la oclusión - Retención de contraste persistente distal a la oclusión</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sp>
        <p:nvSpPr>
          <p:cNvPr id="67" name="Google Shape;67;p3"/>
          <p:cNvSpPr txBox="1"/>
          <p:nvPr/>
        </p:nvSpPr>
        <p:spPr>
          <a:xfrm>
            <a:off x="716973" y="2721823"/>
            <a:ext cx="2359941" cy="369332"/>
          </a:xfrm>
          <a:prstGeom prst="rect">
            <a:avLst/>
          </a:prstGeom>
          <a:solidFill>
            <a:schemeClr val="accent4"/>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ES" sz="1800" u="none" cap="none" strike="noStrike">
                <a:solidFill>
                  <a:srgbClr val="002060"/>
                </a:solidFill>
                <a:latin typeface="Calibri"/>
                <a:ea typeface="Calibri"/>
                <a:cs typeface="Calibri"/>
                <a:sym typeface="Calibri"/>
              </a:rPr>
              <a:t>Definición de variables</a:t>
            </a:r>
            <a:endParaRPr b="1" i="0" sz="1800" u="none" cap="none" strike="noStrike">
              <a:solidFill>
                <a:srgbClr val="002060"/>
              </a:solidFill>
              <a:latin typeface="Calibri"/>
              <a:ea typeface="Calibri"/>
              <a:cs typeface="Calibri"/>
              <a:sym typeface="Calibri"/>
            </a:endParaRPr>
          </a:p>
        </p:txBody>
      </p:sp>
      <p:sp>
        <p:nvSpPr>
          <p:cNvPr id="68" name="Google Shape;68;p3"/>
          <p:cNvSpPr txBox="1"/>
          <p:nvPr/>
        </p:nvSpPr>
        <p:spPr>
          <a:xfrm>
            <a:off x="4901045" y="3336487"/>
            <a:ext cx="3775364" cy="1200329"/>
          </a:xfrm>
          <a:prstGeom prst="rect">
            <a:avLst/>
          </a:prstGeom>
          <a:solidFill>
            <a:srgbClr val="F4FF8D"/>
          </a:solid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200"/>
              <a:buFont typeface="Arial"/>
              <a:buChar char="•"/>
            </a:pPr>
            <a:r>
              <a:rPr b="0" i="0" lang="es-ES" sz="1200" u="sng" cap="none" strike="noStrike">
                <a:solidFill>
                  <a:schemeClr val="dk1"/>
                </a:solidFill>
                <a:latin typeface="Calibri"/>
                <a:ea typeface="Calibri"/>
                <a:cs typeface="Calibri"/>
                <a:sym typeface="Calibri"/>
              </a:rPr>
              <a:t>Etapas de la enfermedad </a:t>
            </a:r>
            <a:r>
              <a:rPr b="0" i="0" lang="es-ES" sz="1200" u="none" cap="none" strike="noStrike">
                <a:solidFill>
                  <a:schemeClr val="dk1"/>
                </a:solidFill>
                <a:latin typeface="Calibri"/>
                <a:ea typeface="Calibri"/>
                <a:cs typeface="Calibri"/>
                <a:sym typeface="Calibri"/>
              </a:rPr>
              <a:t>(Dirección de Epidemiología – Ministerio de Salud de la Nación)</a:t>
            </a:r>
            <a:r>
              <a:rPr b="0" i="0" lang="es-ES" sz="1200" u="none" cap="none" strike="noStrike">
                <a:solidFill>
                  <a:srgbClr val="000000"/>
                </a:solidFill>
                <a:latin typeface="Calibri"/>
                <a:ea typeface="Calibri"/>
                <a:cs typeface="Calibri"/>
                <a:sym typeface="Calibri"/>
              </a:rPr>
              <a:t>:</a:t>
            </a:r>
            <a:endParaRPr/>
          </a:p>
          <a:p>
            <a:pPr indent="-285750" lvl="1" marL="285750" marR="0" rtl="0" algn="l">
              <a:lnSpc>
                <a:spcPct val="100000"/>
              </a:lnSpc>
              <a:spcBef>
                <a:spcPts val="0"/>
              </a:spcBef>
              <a:spcAft>
                <a:spcPts val="0"/>
              </a:spcAft>
              <a:buClr>
                <a:srgbClr val="000000"/>
              </a:buClr>
              <a:buSzPts val="1200"/>
              <a:buFont typeface="Arial"/>
              <a:buChar char="•"/>
            </a:pPr>
            <a:r>
              <a:rPr b="1" i="0" lang="es-ES" sz="1200" u="none" cap="none" strike="noStrike">
                <a:solidFill>
                  <a:srgbClr val="000000"/>
                </a:solidFill>
                <a:latin typeface="Calibri"/>
                <a:ea typeface="Calibri"/>
                <a:cs typeface="Calibri"/>
                <a:sym typeface="Calibri"/>
              </a:rPr>
              <a:t>Febril: </a:t>
            </a:r>
            <a:r>
              <a:rPr b="0" i="0" lang="es-ES" sz="1200" u="none" cap="none" strike="noStrike">
                <a:solidFill>
                  <a:srgbClr val="000000"/>
                </a:solidFill>
                <a:latin typeface="Calibri"/>
                <a:ea typeface="Calibri"/>
                <a:cs typeface="Calibri"/>
                <a:sym typeface="Calibri"/>
              </a:rPr>
              <a:t>1ro a 4to día</a:t>
            </a:r>
            <a:endParaRPr/>
          </a:p>
          <a:p>
            <a:pPr indent="-285750" lvl="1" marL="285750" marR="0" rtl="0" algn="l">
              <a:lnSpc>
                <a:spcPct val="100000"/>
              </a:lnSpc>
              <a:spcBef>
                <a:spcPts val="0"/>
              </a:spcBef>
              <a:spcAft>
                <a:spcPts val="0"/>
              </a:spcAft>
              <a:buClr>
                <a:srgbClr val="000000"/>
              </a:buClr>
              <a:buSzPts val="1200"/>
              <a:buFont typeface="Arial"/>
              <a:buChar char="•"/>
            </a:pPr>
            <a:r>
              <a:rPr b="1" i="0" lang="es-ES" sz="1200" u="none" cap="none" strike="noStrike">
                <a:solidFill>
                  <a:srgbClr val="000000"/>
                </a:solidFill>
                <a:latin typeface="Calibri"/>
                <a:ea typeface="Calibri"/>
                <a:cs typeface="Calibri"/>
                <a:sym typeface="Calibri"/>
              </a:rPr>
              <a:t>Crítica:</a:t>
            </a:r>
            <a:r>
              <a:rPr b="0" i="0" lang="es-ES" sz="1200" u="none" cap="none" strike="noStrike">
                <a:solidFill>
                  <a:srgbClr val="000000"/>
                </a:solidFill>
                <a:latin typeface="Calibri"/>
                <a:ea typeface="Calibri"/>
                <a:cs typeface="Calibri"/>
                <a:sym typeface="Calibri"/>
              </a:rPr>
              <a:t> 5to a 7mo día</a:t>
            </a:r>
            <a:endParaRPr/>
          </a:p>
          <a:p>
            <a:pPr indent="-285750" lvl="1" marL="285750" marR="0" rtl="0" algn="l">
              <a:lnSpc>
                <a:spcPct val="100000"/>
              </a:lnSpc>
              <a:spcBef>
                <a:spcPts val="0"/>
              </a:spcBef>
              <a:spcAft>
                <a:spcPts val="0"/>
              </a:spcAft>
              <a:buClr>
                <a:srgbClr val="000000"/>
              </a:buClr>
              <a:buSzPts val="1200"/>
              <a:buFont typeface="Arial"/>
              <a:buChar char="•"/>
            </a:pPr>
            <a:r>
              <a:rPr b="1" i="0" lang="es-ES" sz="1200" u="none" cap="none" strike="noStrike">
                <a:solidFill>
                  <a:srgbClr val="000000"/>
                </a:solidFill>
                <a:latin typeface="Calibri"/>
                <a:ea typeface="Calibri"/>
                <a:cs typeface="Calibri"/>
                <a:sym typeface="Calibri"/>
              </a:rPr>
              <a:t>Recuperación: </a:t>
            </a:r>
            <a:r>
              <a:rPr b="0" i="0" lang="es-ES" sz="1200" u="none" cap="none" strike="noStrike">
                <a:solidFill>
                  <a:srgbClr val="000000"/>
                </a:solidFill>
                <a:latin typeface="Calibri"/>
                <a:ea typeface="Calibri"/>
                <a:cs typeface="Calibri"/>
                <a:sym typeface="Calibri"/>
              </a:rPr>
              <a:t>A partir del 8vo día</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2" name="Shape 72"/>
        <p:cNvGrpSpPr/>
        <p:nvPr/>
      </p:nvGrpSpPr>
      <p:grpSpPr>
        <a:xfrm>
          <a:off x="0" y="0"/>
          <a:ext cx="0" cy="0"/>
          <a:chOff x="0" y="0"/>
          <a:chExt cx="0" cy="0"/>
        </a:xfrm>
      </p:grpSpPr>
      <p:sp>
        <p:nvSpPr>
          <p:cNvPr id="73" name="Google Shape;73;p4"/>
          <p:cNvSpPr txBox="1"/>
          <p:nvPr/>
        </p:nvSpPr>
        <p:spPr>
          <a:xfrm>
            <a:off x="547253" y="858985"/>
            <a:ext cx="1311578" cy="338554"/>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ES" sz="1600" u="none" cap="none" strike="noStrike">
                <a:solidFill>
                  <a:srgbClr val="339966"/>
                </a:solidFill>
                <a:latin typeface="Calibri"/>
                <a:ea typeface="Calibri"/>
                <a:cs typeface="Calibri"/>
                <a:sym typeface="Calibri"/>
              </a:rPr>
              <a:t>RESULTADOS</a:t>
            </a:r>
            <a:endParaRPr b="1" i="0" sz="1600" u="none" cap="none" strike="noStrike">
              <a:solidFill>
                <a:srgbClr val="339966"/>
              </a:solidFill>
              <a:latin typeface="Calibri"/>
              <a:ea typeface="Calibri"/>
              <a:cs typeface="Calibri"/>
              <a:sym typeface="Calibri"/>
            </a:endParaRPr>
          </a:p>
        </p:txBody>
      </p:sp>
      <p:sp>
        <p:nvSpPr>
          <p:cNvPr descr="data:image/png;base64,iVBORw0KGgoAAAANSUhEUgAABLAAAALlCAYAAADUsh+xAAAAAXNSR0IArs4c6QAAIABJREFUeF7s3Qn8PuW8//EhIjqSpPxlz5I6thwtkrKklaQsWXOQEqEVR5SliFS0IJEsCaeikKWIIrIdWZI1u+y7LP0f7zn/+f3nN7+Za5mZ+57Pdc1rHo/zcPjNPXPN87q+133N+77mmutce+211xZsCCCAAAIIIIAAAggggAACCCCAAAIIGBW4DgGW0ZqhWAgggAACCCCAAAIIIIAAAggggAACpQABFg0BAQQQQAABBBBAAAEEEEAAAQQQQMC0AAGW6eqhcAgggAACCCCAAAIIIIAAAggggAACBFi0AQQQQAABBBBAAAEEEEAAAQQQQAAB0wIEWKarh8IhgAACCCCAAAIIIIAAAggggAACCBBg0QYQQAABBBBAAAEEEEAAAQQQQAABBEwLEGCZrh4KhwACCCCAAAIIIIAAAggggAACCCBAgEUbQAABBBBAAAEEEEAAAQQQQAABBBAwLUCAZbp6KBwCCCCAAAIIIIAAAggggAACCCCAAAEWbQABBBBAAAEEEEAAAQQQQAABBBBAwLQAAZbp6qFwCCCAAAIIIIAAAggggAACCCCAAAIEWLQBBBBAAAEEEEAAAQQQQAABBBBAAAHTAgRYpquHwiGAAAIIIIAAAggggAACCCCAAAIIEGDRBhBAAAEEEEAAAQQQQAABBBBAAAEETAsQYJmuHgqHAAIIIIAAAggggAACCCCAAAIIIECARRtAAAEEEEAAAQQQQAABBBBAAAEEEDAtQIBlunooHAIIIIAAAggggAACCCCAAAIIIIAAARZtAAEEEEAAAQQQQAABBBBAAAEEEEDAtAABlunqoXAIIIAAAggggAACCCCAAAIIIIAAAgRYtAEEEEAAAQQQQAABBBBAAAEEEEAAAdMCBFimq4fCIYAAAggggAACCCCAAAIIIIAAAggQYNEGEEAAAQQQQAABBBBAAAEEEEAAAQRMCxBgma4eCocAAggggAACCCCAAAIIIIAAAgggQIBFG0AAAQQQQAABBBBAAAEEEEAAAQQQMC1AgGW6eigcAggggAACCCCAAAIIIIAAAggggAABFm0AAQQQQAABBBBAAAEEEEAAAQQQQMC0AAGW6eqhcAgggAACCCCAAAIIIIAAAggggAACBFi0AQQQQAABBBBAAAEEEEAAAQQQQAAB0wIEWKarh8IhgAACCCCAAAIIIIAAAggggAACCBBg0QYQQAABBBBAAAEEEEAAAQQQQAABBEwLEGCZrh4KhwACCCCAAAIIIIAAAggggAACCCBAgEUbQAABBBBAAAEEEEAAAQQQQAABBBAwLUCAZbp6KBwCCCCAAAIIIIAAAggggAACCCCAAAEWbQABBBBAAAEEEEAAAQQQQAABBBBAwLQAAZbp6qFwCCCAAAIIIIAAAggggAACCCCAAAIEWLQBBBBAAAEEEEAAAQQQQAABBBBAAAHTAgRYpquHwiGAAAIIIIAAAggggAACCCCAAAIIEGDRBhBAAAEEEEAAAQQQQAABBBBAAAEETAsQYJmunu7C/fSnPy0233zz4qqrrlplpxvd6EbFRRddVGy66aaJXh3FRsCuwD//+c/iy1/+cvHf//3fxXnnnVd8+9vfLv70pz+tKPB1r3vd4pa3vGVxn/vcp9hyyy2LnXbaqbjzne9cXP/614++KJ3rW9/6VvH2t7/de6773//+xSMf+cjitre9bXGd61wn+lx8IF2BJz3pScXb3va21gs46qijikMOOSSJi3vlK19ZHHrooa1lff/731/ssssuSVzHMgr5xz/+sdh5552LT37yk6uc7ja3uU3x2c9+tuyHLGxf+MIXiq233rr485//HFRW1/jmAQ94QHHuuecWa665poVLowwIrCLw17/+tfz7u/DCC4vzzz+/+O53v1tcffXVK40R9Deq8cGjHvWo4qEPfWhxwxveMFry2muvLX7wgx8Ub3nLW4pzzjlnlbHIuuuuW9z73vcu/vM//7PYcccdixvf+MbR5/j5z39e3k987GMfK/uaH/3oRyuNd3TMDTfcsHjgAx9Y7LXXXsXd7na3YrXVVgs+j65Bf+8XXHBB8aEPfah00znrYyodTH3Zfe973/I7QP3eeuutF3yOkB0//OEPl0YqT32T68Me9jDvIRbtVBUghzr3YrIDAgECpgMs1yDGdW31DvXRj350eSMZ06EGuE2+CwHW5FVAAWYm8Je//KV417veVd5g1wejIQwKtbbffvvihS98YbHZZpt5+6Mh59Kg9cADDywHreuss05I8cpB27Oe9azihBNO6Nz/yU9+cnHqqaeaCcdcYYfrousD4V133TXYKAhyop0IsCaCjzjt5ZdfXihk/u1vf9v6qdgfngiw0gqwQsazz3zmM4vXve51wX3s7373uzL8uPTSSztbIoFfxB/pgF3//ve/F2eccUbx8pe/vLjiiiuijqQft172speV38FrrLFG0GcVJD372c8uzjrrrKD9dQ6V7TnPeY73x7Rf/vKXxZFHHll+33f1V10nveMd71i88Y1vLLbddltnO5bRa1/72uLd73539Dl07oc85CHFscceWwZmQ7eu8Y9+DLz44ouLW93qVq2nWIZT/cSp13loPb3vfe8rg91//etfrR/hx6xQybz3yzLAalaZfuk45phjit122y14YGC92ucaYLl+yWWgZr3Vplu+b3zjG2X/8c1vfnPwRfi+fDXjSsG7ZnkN2RSa6RfN7bbbznsY/Xq4zTbbOK/PN5jznmTkHfoGWM1iKJjTYH399dcfuYTLOxwB1vKs+57p9a9/fXmD6tpiZssRYOUXYN30pjctPvWpTxWbbLJJUDPTLODdd999lVkj9Q8zLgqiHLxTSEDpO4m+q/Uj2c1udjPnrpoNtccee/QKftReTjnllGKttdbqPMcHPvCBoFlHrkLq+/mAAw7o/LHO9Z3lc6r+XaGcruUJT3jCoHs7BVH6O/n617++0qkf85jHFKeffnpxvetdr7VIy3CqTpxDnYfU65e+9KVyNp8rOPWNoUPOwz7pC8wiwKqqae+99y4T/9BfOCxXLwHWqo8iMFCz3GLTLduQgUPbVbu+fJd5rnrZuqbPN8uvwbUGdRa2sQIsXcvNb37zQvWyxRZbWLi06DIQYEWTLfUDmlH5iEc8onycyLVpdqb2cd1cVp8nwMovwFLdvvjFLy5e8pKXeNtnaJtiXOSlHGWHMQIsFUSPx5155pmd9ymf+9znyll3sTOj6hf5tKc9rZxt3bWswRjBjM530kknFc94xjNafccIsHRg/VCn8YtmZPXdNO5SeNh8fNA33lmGk64plzr31Y9mlGoZjI9//OPOXQmwfJLz+PdZBViqUl/HnUq1E2ARYKXSVlMu59e+9rVyZpJ+oRtr6/ryHWOQ0ixjyBd9yOOD1XF9v0iOZRRynDEDLJ1Psx8UHmidjdQ2AizbNeZ7fLAq/eqrr1584hOfCApSCbDyDLD0uJJmYd3+9rd3Nmrt8+AHP7i45pprnPsRYC2nbxgrwFJpu4IT/c1rJvhHP/rRwRelmUWPf/zjW48zVjDjastjBVi6AAV6epSy7+QEPYqpR3frm2Zk6/HBO9zhDp3Wy3DKqc5djfYf//hHOUP55JNP9rbtkHGt9yDskLzA7AIspfXq6EIW5Uu+djO8AB4hzLBSjV6SvlA1NV3rWnRt//Ef/1EcccQRxVZbbbViUWH9MnrZZZeVU8+1+HrzOf62L18txKpfEK+88kqnhmZxaH0rLcyqRV+1yPv3v//94sQTTyx/7dSv8vUt5Iv+xz/+cXG/+92vXAzWt4XeXPmOM8a/jx1gqUyqAz2WwwLRY9RQ/DFyXcQ9pq2GzsBJKcCKbQk5LuIeE3DoZnq//fbrZAv5bqo+TIAV2/r67R9Tv74zdAUyGos89rGP7fz4f/3Xf5Xjg5vc5CbFV7/61UIhUddSBBq7aImBtnUyxwpmVNCutjxmgBW7fmAd8De/+U05+0pjtvqmmUDy7np8UPsuwymnOne1e9+6V7HjWt/fGP+evkDSAVb95qx6k4VuGLVQ4e9///vO2hma1qdf7eleAQFWunWXWsl9syY0WDzssMOcC6KqH9LC7Vr/ptqaoVLIL0+aHfSe97yn/MW9a9Nbe1796lev9PhJSIClfR7+8IcHV49vWn3wgQbu6AoFmjdteivU5z//+eKlL32p89drvb3xgx/8YLngPtvyBXIMsFxBU5tw6GOEBFh5zsBSm9h4443Lt7Ld4ha3aP0j9H031T9EgLWcfqweYOmHcn1XP/WpTy1/3FI96kVS+h7SzLnnPve5hWZ3d21aA+vTn/50sdFGG63YRZ9VqKLvp7ZNazlq8fT6Y4F6Q7Le/qmyNTfXd109mNHYQ2tyPvGJTywXTNd/1/arX/2qfPOtxkFtbxetzqc3+ymcaL5lsR5gVefQ+lz3ute9yjXAVD4tjK+yv/Wtby0Xudd/79pCxjptn5WzFpzXOKy+6V7ycY97nLPxLNoptzrvwox9+qBvXS+nJ+AsyxLIJsCqg/lmM7R9OSwLnPMMEyDAGubHp8MF3vGOd3ROsY9d0Px//ud/ykGgFoFvfvm62rRKG/tom4IaDXR/+MMfrnKu5tUr+H/KU55SDhBDNyuPEcYEWNW16XqPPvro4pBDDum8XE1jP/7440M52G9EgRwDLN/fd5Mv9DFCAqx8Ayy1ia4fCmIe+dZxCLBG7KAch1LQoh8+FHrobZJ6G3rXFrLWj4KqHXbYYcUh9CIZhWG//vWvVzlsV5/hayt6U7EWQW9uCmYOPvjg8ntQC2q73uLuCx/0CN4ll1xSrLfeeiudZq+99irHQ695zWuC3szsm6HTN9TQD4yveMUrVipbyOOD+sCinXKr87a/h5C/hebn+tb1cnoCzrIsgSwDLOH53vjT/HJQsq9HcdTRXnTRReWzz/qiuPrqq1eqC/26cetb37rYfPPNyy8XPXLS7JhDKk+P/uhtY5oeqnVX9P9rKmu1rb322uVjQjqHXieqc9a3MQavumYNrjVQksd3v/vdlR530uvmt9xyy/LGW7+iuL6QQ6f865znnHNOOVPki1/84opfVPTq3ac//enlgo+a/tzchk43dnV4Yzo0y61fqc4+++zSWCFGsz3JWGvuqJ41M1DBiH55GnPTIEahrgYAmjLeLIfqVW890vk1+LrTne7kLYNm+6jN6BXI+pup/8KnvxENWnS8Pffcs7jPfe7jHADpWhfdfvp4um6mdU0f+chHCv2dhm7qTzT9X4+G7LLLLis+1rb+Qv2YroVQu86t1y3rcUPNEKufq7l/zOOD1WetPEbYJ8DSNfjeuPigBz2o7KO6+rv635NmxWk2hP4e6n33ne985/ItUW19d59+XOfUjYJeQqJHHNVn1W9MhwY/Or4eXz3ttNOK8847r9Av9/VrWnfddYu73/3uZfvdddddWx878f0dVK9N16D/Jz/5Sbm7Zirob0mhodqrvrcPPfTQ1kOFDFr1vapHQd75zneW36v6Tqv/ah/znea7ntB/j3l8sDpmyGOEoWOAvt+5VVlC25b6cC0M/Za3vKWs3/pjPaH9e3XO2P1D62LK/WIfMesKnr73ve8V97///Qv13SFb13H0N6/xiMaAF154YTnu1feGytl87F1/N5p9o0et9H2i/q0t1HCVLWR2a9di2rpO15MTFv/ufXXje3FKs79Tv68fpto213jENcO6zzimeX5fSKa3wH/2s58t1IaGbL6/n+Y9Xci5FJ6oXV166aUr7d41ayzkmF379HHKvc713aSw901vetNKbNWMxbaZg9oxZCwwpK74bBoC2QZYvl89m9NDhwQkGnjrl4oNNtjAW+v6otUbRvbff/9VwgzXh/W8ukIfDVw0EAgdvLYdsyqDwiLXo5b1z2pxxFe96lXFPvvs0zpw8Q041eHoxkIh1Xe+853OS+16G9iQ+unq8BbhUF2YBoLPe97zyse+YjYFeQqFNt1005iPte6rL0wNTPUFoV+6QjeVQb9IabDUHKSqvWjKuG5UmoPcruPr5ve4444rb+a7fslbdPsJvfb6fq4bN91460Z/6KNmXa9vrspx17vetVzUuU9IHnLNXYNb9TEaxOka27aQ6fUh5x+yT98AS+d09SeuQb1es61HNTTLLXTTjDX9vbS9Gj2kH1dd7LvvvuXajfVtjACrbx+hcO6YY44J+s5Tn6GASo+buDZ9x+gmR6FT2+YatPb5XtXfsPpGPZrS9qNJaP269nPV7z3vec/yR6u2tedCbixD2o5+GNMsC9d3rq5dP6TVZ3uE9oOqE/WBxx57bPmodD0sJMBauWX4bsCb7agr8NEbCg8//PDg5tkVYA1Zv0djBD2upkev6j+4+Wb06u9NayJ1/UjXNhumutC27xyrf/chlaMxon4I7woim/2dxmTyadv0Q6F82ly/8pWvlPcNf/jDH1b56FhPo7iClrECLJdX6IypJsBnPvOZ8iU9zRchaCFxvbV+7C3WKfc6b5tVpycO3vve95bLPXzyk5+MHguMXWccz65AtgGWb7Bw1FFHrfQYydCAJOQxn5/97GflI0m+V4R2NZf6QCRk8Nr2i0c1C0SzR/psXW9xdHlrMK7ZZBrwhGwqt34N3HDDDVfsPrR+moOBRTmowLrpV1jjWhfA5TDGrwuaPaGZPjGPhtXL1Dbo0HRmvQEnJgyrH1M3/pph0TazZdHtJ6TdNffRDfoBBxzQ+VHNNJOxZlD1nTmnIER/183F16uThszE6HNt+oxrIWBdjwZxmnHT9rrukAVO+5Yr9HNDAizXZ9vavm6U9KiD69FDV7k1q1FvjpJrffP14/phROGPHgdtbkMDLIUNcnjRi14USr7SfvqxQWG7HjHp2hTO7LTTTs71XkJP3tUvDu3rFBLrxqK+3kxomXz7dd0g6XNHHnlkOeNF4WZz08LB+vFBjwx1ba62ox8NNFOu+ct217FcL7dx/a1otpWCEPk1NwKslUVc33EKHhT+NDcFxXqUvVrXqGv2aNfndbxFBFhVOdU2DjrooJWCE9fMItcPMl2LaetcbbN+Lf/d+/oF/bvvHqXZ37nGwC94wQvKtX/bNtd5QvqZkGtxhaFjBFj629DsYD122LYppNd4xbXgetvn2vq2sUK9tvPFOuVc512PnqpONLlCL1ojwAr565vvPtkGWK5nh1XdSn51M15tQwMSHUdfzrpJaZuJ5VuXK6QJDg2w+jxr3FYu/Sqgxzzqv/b4voxDrq++T/MLaWj91AcDi3TwrQcQ4jA0wBrj+pqDjjHar669TwAaYtbcp++Apn4c1+MMzfMplNOirZrFoP+83e1u531sUsdwrbM11uCyy8/1uIfCRs2a6xpE9P3Fs09ddn1mSIDlemxToYEeR/i3f/u38tQh62aFXJd+BdcAdq211lqxu2+B79Ab09DHvKoTj3VNrh9uxuiH6q5t/WLXIwgh9VHfpytgjD1Oc/+u2TJVuKPZF10vUHDdlOo8vrYTW/au8YurbbnaJwHWyjXgGiNpxrX6++ajTM21jXSTrlnw9U1/g3q0TzP727ZFBlhtwacriHI9RugKe/V9dOqpp64Yc1r/uw/523Pdo+i7R4u93+Me9ygP5ftbb/4gXz+/b5b30PGmzvWGN7yhDB3aNt8j+S4r/Ximsad+PNJbndu2vn13l+kiX/IV45RznXeNDar7g7/97W/FzjvvTIAV0pHMeJ9sA6yuN0uorvUlqhlI9Td6DQ1IqjbU9spYdUQKyxRuDdmGBFiuN51poKlHADRrSDdXevOFvtQ03Vtffs2t7ZW1YwdYzV/chtZP9SW9SIeu5+lj63zIgCLkjXYh5akHWGO13+q8ehS2ObNp0e0n5Jqb+/jWSnIdU7+Y629eC6TrMYv6m4Hqn3NNEV90SOR6PXO1gLDr5nXqxwj7Blj6G9FjffoRo21rrn+hv0c9Jt72yKwGXAoaNLNK/65HDDUrTzNI27bmjYZvkOpqY0NmYLmuKfZvpU/wEXsO7d/WL+rGRq+NH2PTepaaSbTmmuMsDu76PqjeNKj6v9/97tfrMcIhbafLq2380mcNLx2fAGtlZd9j8noMrO2xperHGM04aluvR32Z1rDUo/1t2yIDLJ2v7Ybf9Zhj12OEXZ9pC70s/92H9kWu79/mI8S+v3V5aMmKts332aGPy7lmcqs8viC+Xmbf0i/N69MsYK3rKq/YretcbX1g7LHb9o918tVbqnXeFT7Xg0jftQ+5RxqjLjmGDYEsAyz9uqzFi7W2RdvWdmOoqamasq9fQ/VMtB5507oz1atfq0XetaaRBnRda0e1/dqgG70nPOEJnTWuNSj0uFK1OG61SLAWoq2fa0iApV9zFNg1n/XWIFOva9aAurkpcNP6Fm03bs03dY0dQKgsbYsyDn0L4SIdXKGp1jvRIyOa3VHdICko1GLJ6oz162K1TsmQzrnr+qq6VZCiga5e76xHNTU4VFCjheYVplx11VXlrvUAyzXQ0r76RViPuunvRY9affWrXy3XOutaJ6jtcYBltZ/YbneMgbJrDTBXMNv19p7Ya4gdTNX7R9ev4lM/Rtg3wHK9Wrw54NZLGDSrrq0tt81E1ed/8YtflI/Vtb0mXQsha1q8Bt7afAM1V133DbB8QbteGKJHz3QN6i+0v14koO/UrteYNx919S00re8dfT/r1ezrrLNOeVy9REUze9seR5NDs1/0nUN9rh5x+/d///dyNqT6OZ1TjzF3bV1vfuvzN+f626lu6lw3Nb4ZmL62o+tXKKAxib5z9H2jWTrqr7seb6+CtfosQQKsPrW/6md8Adab3/zmcvzZ7Dc0w0rf61rPbPfdd1/pUcMq3NE6R10vP3AFWHpEXGM89XGqez09oPNpqxZ5V3+lvu7LX/5yK0RztpB2co3T2h4jdLXlZp9p/e8+pLVoyQD9YHzuuee27t7sT12z2tr6xvpBff2Ea/ZWyLWoveqeqe3H7tA3qlbnCQ2wNPNPM740lu27OHzbi76qvzUFwmNvsU651nnXuld66YpeaBUyLhpyjzR2vXK86QSyDLD0VjStu9G2douoh74GXtO8NbhvGwQ2bzp9Nwt6rESDSt00tm31BXD7BliuQXJzanboF1/zFyJfAFENpvVrnUJBuWgmTlfIqHK0/cIwJMBatIPr+XatT6Cblq6tesuYgkGtSeN6c1zXMXy/8KhtasDUtdaLBlVHH310GUZVAZa+0DX7RF8ubZsGEEccccQqi4e6bvx1nOavXMtqP7FdrQZ/GmjqV76hm24kFWbX/9ZdAdYiX3/uugmoB1OuQdSiZ4j5vPsEWGrj+hvTzWLb1hxwd4W3mnGlN9UqjG3busrWDCV8NxcKP/Xjin4A0ZqA1Q8qzXPGPELoWqOmbf3B6lyuH2KaN6WutwC7HjuMuQ7XOfTSE/3NKhyrb74ft8Z8fKRrRkmzDbgeI3bNXvCtn9b15i/XD1Nts6t9L7NQqKI2qgWpq/Cj2T594Y2+l+oz32L39/UVoeOaruO0ucScU/uGXJPWrFT/1Nye85znlMFWcxZ/FThqFk1sgBVTfo3XNCZRkNa2NX9sVD/bNW5om1HlGtc1wxzrf/chrlo7UOFh27pn+nFDL27ZeOONVxzKNz5y3dD7vmOGBFj64UE/VnattarHwHR/oxd0hGwhAZbaj96MrrGTgrOu70TX+bra56LGXH2ccqxz17pX9bX0fG2WACvkryn/fbIJsDTzQ7/gakFUfcF1/VIc8ipfX7XrbR56zEQzbppbc+0g16wc1+yn+nF1LQpA9EuYQhIN9GIGr66bVd9jQF032M2FDl2dbXNNmeraXIMc7dP2xTokwFq0gyvA0qBEbVNrCvX5wvW1Sf273t6lx1H0soDmpnav2QX64ndt1WKZ+sVV7U0hsOpPi943t7aZVPV9XDO3mo9pLav9hDg29xm6WGz9eAqx9AtUNcNhqgDLVTfNRwpcb4Ya+vhBn/qoPhMTYKm/1MszFCp0zSTQcesBhisQ9s0+c/UFdbOYftxlFRP8uNb/cr00wPVjTP2xfM30kY9uatu2rtBb+4Zeh+8crplUru+BsRbwdVk1Z5S4+u3mvnXPvm3H973bXB80tE5c7TMkvCHAOrd8M7V+1Gy+ma5rrbHqh6CYvrBvn+t63L3thtIVzDYfI+wKpZo/KFj/uw+x9a0n2tY/Wg0z2mbTVAaqO60jqvYcuoUEWPVjKRg78cQTyx94ut5w3XburvXHhoR5rmvs45RbnXeF4G3r4hJghf7FzHu/pAOsPlWnGUd6G17XmjTVMfUHpPVM9DiUOlVN39b/6QtUg4yurRlguRbt890Eua4vZvAasxh1qGnzF8nYAWp1HtegaOwAa9EOocfX7A0FGVtvvXUZDoUu+O2rG9f5Q17L3nZ8zWJQ2NS2+dqv68asOVNxWe3HZ9j17wr29Ovz/vvv7wxAQo6vY7z2ta8tZ625AizXzWvIebr2cQUzbTfwrnbVDCKHlCv2s30fbeo6T/MHBd/it7Hlrfav92sx/bjrfKEhg8JYPabU9iZc3yNrOr8rzKxmzOpRvS233LIM1JubbyZL6HW4zuGbGehbA63t0fXYunY9Pth8/N51U962Xmd9jNK10K3vzV+uemx+74bWicsotn+P3T+mfnw3R23H8rXbkPOHXJNeBqL20fZmyuY56rMexwiwqsd49TiiZkooaLnssssKLaissrctJVGVqS3AcgXF9bK72n9zRqT1v3tfO/C92KJr5qjFx8l8Lyxy/VDR5RQbYFXHaXsbpqsu2u7LxvgbbztnX6ec6jxk3au6na+PZgaWr6eZx7/PKsDyPa6nXya1xpVClSuuuKJXC2gOHF2/drsW4fOdPObGx/VLmO88Xf+uXz40Q0dfuNpCBmdti+Nq7a/mgt5tN3rV/zZkBtaiHVxr37icZal1SbQYcd/n+XV8V1iqhWBcVGOEAAAgAElEQVRPOeWU6Op2HdO3OKdrpmJz3YxltZ9ogMYHqvXpZKnZixrkx271mWuuAFf76TGgtreaxp6zvr8rWGybQu8KcsaasdLnesYMsLSmhh4rVKBYvV3V5dSnvNVn6o8Tx/TjrnOGhgyuuvQFPzq/1qdScN22VX2M6+1avnXdQq/DdY6QsN71dzfke7lycQVE55xzTjkTt765+tlm4FV9bkjbiTlfaJ242mds/x67f8zfo+/mqO1YY9zchl6TK/ysl60+W7JvgFUtXaBlAPRosSukchm33VDq2F1hXP1JCNffcnOpAet/9y4j35sTXY9W+9rsshf09s0ia840j/n7bO6rpwA0DnrVq15VrlPctun7W+1XL+LwbV2Badv6f75j+f59iFNOdd72yOyQ9k6A5Wt58/j32QRYeiOYFqbVDVfbpjBGA/BqIe2+1d8MsFwzLIb8EcYMXse80au71MsfOjhruroetRl7BtYyHFxThX1tSrMCFYxoOnR1E+37TP3fXdfXd2r0kGO62uhYM/hi20+MZ8i+1UL8mrWhutcv1r6bgPqsCteNZMiMmJAyNvdxBblt7UQ3InqbYtc6F1M9RjjW37Paoh450xov9b+7vr8G++pEC5efdtpp5W4x/bjruKEhg6uf9s3a0fldf2/VdQ35kSH0OoacQ9cxpF/z1a/rl/OutdNc19M1E3NI2wmpx+o6Q+vE5RI7Pojd31cn9X/33Ri2HWuZAZbvEU+Vr7nYdJ8AS0sN7LvvvsVZZ50Vw9e6b9dY1rXeXvUYoV5W9PjHP36V47YF6pb/7l2IvvBKAYzWiur6ccA1c1bndY3vfDOJY+9DfKFM/W1ygxtW7QC+daRCZ4N3/TDleny+z3UMdcqpzoe+Rd7lP0bf3Kd++cz0AtkHWHrDn26wtBBz1zPSvimeMdVEgPW/b7Grb66FEWMDiCEDmLFueJvXVx8A6Gb/9NNPL9/y17UOm6s9+QYyfW9iCbBi/or776ubD735TIvuuuq/Cn1ca+T5BqZ9Sul7fKrPMUMHjn2O3be9h55LCw0ff/zxrbPcCLBWVQwJPhbVR9f72SHn0FUtMsDy/U2Hts1qv67HCIcEWK6ZdPWA1WcVevMbG0jF7h9rOsX+MdfkCn5U9uaLiGIDLN+jbLE+Xe3AFebqMUItSq/vSv3409zaXrZk+e++y8wXXulzeqHR8573POcPl64QoGuWpo7tanexP5L5Qhmt9aplJzQLdhGb6/sn5AcYlantB7zYtyX6rm0sp1zqnADL12L49z4CWQZY6si23XbbYs899yz/07Xele8tgXq8SwM6rRui13Gro7vBDW5Q/nfN2mpuzU5UQUbXG6+GzFyIGby6HtMbUob6tccMzuqfW2aAtQyH6tp+9KMflW/z06wV34ycZhvqO5XZdX2uAY6r4xjyCKGrjY71CGFs++nTSfb5jOstQzpeFShqsV4tvN/1KGLXmhh9yqTPLOKxuKkeI+wTSGuNGb0ie4899ih/1Lj1rW/dSam1YPTYuR6FbW5jhXYx/birzkNnyQx9hND191Y9Qui6yex6oUd1baHXMfRRItd5hj5C6Hp8sO/fbVv/PaTtxAR4oXXiurbY8UHs/n1dl/m5mGvyvTBBM3633377FcWPDbC63pBZHfDBD35wOStKa9lp6Ye11167OO644zrfdOgKMrvOpWBWjwgeeeSRqyxar3K0PWpr+e++rS1pFs0znvGMcrmBri0kvNJnXY89u9YjdfXHMd/dsteae21rG6p8iw6vdA7X90/ITJyuH/BCHjsP7SvGdMqlzgmwQlsP+8UIJB1ghf765wJxLVCs8Ou9733vKo8dxgwcXaGCFpQ/9dRTez0uFlMG10LczbfBxDSe+r4xg7P652IDiCG/wC3DoemnX9+0+P95551XXHLJJcVFF11U6FdJ19ZcXyy0TlzX1/f1wEMWcVeIp1erN9+opOtpBr3Laj+hltpPj81pzZ5DDjnE+9KH5nF9b5Cp3v7pezxPxz3ppJPKQXDMprdG6jXd++23X/loXLUtYh04Hbu5VklMWfvuG3vTFnse14LB9UWIY49b3z+mH3edJzRkGLqIe8hLN1xt37euW+h1DFnMWX9zujnXo0tt25BxhW/h3b5tpa299W07vutvvpk4tE5c1xbbv8fu39d1mZ+LvaauN/O1fZfH9IWuEFuPJmqsouCqufVtB5dffnn5Q4DWMmpuCsbaxkNd/avVv/u2dqTvYL1hTbMd2zbNtlcoqDF4yJIRrrGYK4BxzbYMDW4+//nPl483/vCHP2y9Fv0QpH7znve850L/pLr+JnTS5o+ibQXperGAbz3X0Isa2ymXOifACm1B7BcjMPsAyzXDpDmQq2BjBo6ugEwLdivQ2HDDDZ11pgHn0UcfXU7NVeCjX8RiyuD61Sq0DL5GFTs4q463zABr0Q6qIw3WdDOvR1e7Nv26qvUONHX+z3/+82g3Ua7ri3mlsabzP//5zy9nGGrQqVkTGow1t/pi5G0X4XoMojmDZVntx9eO6/9efeluscUW5c2u3hYZurlmOjWn7esxCv2a3jVTz7XYZVt51A605t83v/nNclBZBViLeHywOn/zbVGhTkP2i7lp63Me3yvb9ahw29otMeeK6cddx425uXS9WMS1DohrbZ76Y26ulze43qqn6wu9Dl/daE0zPYLUtukmeJtttin/PppbzIyEtmOP/fhgdY76otd9xiH1srreDtf2SFFonbjaZ2z/Hrt/zN/cVPvGXlNXPbW17Zi+0DVOcM3k6dsOQtb0atZJ14xxq3/3zfLrxzs9nq41Mds2PRWiH5N23333oPBKx3CNKboegXMtpK9jhvyIrkBTs5W7xqobb7xxcfbZZ3vvY+oOaktak1hvKtRsaM2M9m3f/va3yzdiX3nlla27+l4Qog+dccYZ5Q979S32Mcquci7CKZc6J8DytW7+vY/A7AMs15dy16wC/WK00047FXpbTHNrzizxLaDYNcurOq6+/PW4kd4SU//lLebGxzeA8L2dsTn4VVn0S4y+tKo3C8YOzqpjxgZYrsGXL1BZtEPVltQG9P9rMOh6fNX1qEmfV7n7BndaXFPH7QpM//nPf5aPPD796U8v1wTSm18Unmggdv7557f2L12vSlZIp+DkU5/6VOvnmn9by2o/MZ1k80tXs6D0S53rsTMd37fmRfPXZbVLDRDPPffczuJper5CND3a0fVrrc574oknFgcddNCK9bfqAZbrbyfGpW3f5qLCQ48X8vmYm7aQ47Xt4/rFV9est9aqTnybZj7pBQ3HHntsOat30003LT8S04+7zhFzc+kKll0/aLgei222adej87ph0c1bW9/omuHVnBnlqpuuR291Q6fvU/0dt21Dg1hXOOhrI75/b86W7tN2fH1T24yMmLbVdQ2x/Xvs/j47C/++yGuK6Qtds9i72r/+bl72spcVhx12WCulb9ZizMxf33pEFv/u6yhf/vKXy7eMumYr6UfC6g3eoW3TN75TGPXGN75xpX71a1/7WhnW6z6kbWt7TLPaT3V+wgknFPvvv3/nj2u+l2N1XVuzvarf0XfGAx/4wHJ8dcMb3rD8qK5ZjppMoEdNXeuKusJXHatrtnvXSzJC62WRTjnVeainb1ykf/f1NzHnYt90BWYfYLke8VNHqi8EfQGoQ1Vnoht5PdOvL6m2rW0hQa0ztc8++3S2En3m8MMPL2/411lnnXK/X/3qV+VsK/0iftVV/7swet8AS5/VNGL92qPOtm3TY2sKLvQlooCj+QVywQUXlIvhV9fdnMbed3AWG2D5Hs3S63tVzjve8Y7F3/72tzKwOfjgg4vXvva1pe8iHZpfyuuuu26x1157lW8VrJtqVpM8NQOrbZAzZBaAbzaPZoYpONPMEd2sKgzRjdDHP/7xldp1vR23/WpVb0OaJq8bQr1hS7N89FKE5z73uYWmU7dtbUHjstpPTFfd9auRpskrzKoPtvR3pVlqumYN8ruuXedvW1D/S1/6Unm8tscs6mXWa6K12KtmxSk8VugoO4VbWkvj6quvXukS61/0rtmmIb/E+gLgZT9GGHPTFlPv9X3196l60a+/XZtmz2mQr8dlFWppU7384he/KH+B1+BboZVm2DXX6egTQrSVIyZk8K37qO89BW36tVvfA5qxpLajG9iuG4jmzC21O60T2bUpFNdr0dVPy+XrX/96OctYs9q6tuag1TWTSMfQ36ludu973/sW+pVd68zJSd8PXZtr5pavDbl+rApZn0XHd4WLzZDQ1XbUDvXdqhtD1aHqTcbqm+TYtbXNwItpW13Hje3fY/f31Y2Ff1/kNcX0ha61/fRYm/7ONRbUWFT9WJ+/zaa372+1vr9vDVDfsZb9d1+VXWMA/c1phk/XbCX9PepHj5jZ3HUb3/j1wAMPLNcp0xhS9ayytM001TE1c0rj0Fvc4har/Hnou17jRI2buzaN8V7+8pcXuneI3VztNfZY1f6+vrtrvdG+68PqvIt20jlyqfOYevW9KZYAK0Yz331nH2CNPeW/LcAa640vQwIsDWAf97jHlV+eY2xTBVi+V8v6bn4W6TDWl3Lb23dC68z3C3vocertWF8m+qVN4dgYm4KWAw44YKVD9R3cxwagMeVfxLRnzXZUmddaa61ViqJfZTUTK3bRf9c1VV/0vl/yfIO/6hyuNj509kpM3WjfmJu22GPX91cApRB6jM1CgKXrULtQiDRGW6veJqZZm9WmH2B22GEHZ5Ab69k2aNWC67ppG2NTOKybhWpWcewxXcsF+G7Kq3O5XurQfIzQN8iPLX9bPfr+zkJvJGL799j9Y691iv0XeU0xfeEi1mnztQPfo2z1+gj5IcTS331VdoX+CnXG3JpvBB1zLNb1CLzOoXGIliwZc6u3kbHGylX5Qvruth9VfI+0u65/GU46fy51HtOWfN9tvv4m5lzsm67A7AMs3x9KbNV2vcrV91rVkPMMCbB0fN9z+SFlqPaZKsDS+V1TyLuuod7hLcphjC9lPSr2iU98ovx1rO82RmDabMdjtF9djx4f0osLmjeJfQf3KQVYvkc4Ncg/7bTTCr3NbYxgQd5Vu3c9Prj++usXF198cblgvW/TY9OakXrNNdessuuyHyOMuWnzXZfr3xUKa0043TQN3awEWNW6inpBwZBN16PQR+Flc/O9iTP2vG2D1rECe8060xometNw3831+GDoIsGawaqwVLNe27b6Y4Rjjl0080brMuoxnObGDKy+LWLlz/X9jgs5e2xfOMZYpV6ukBtK1+zC6lih3yGW/u6rsi/iB69mgKVzaYa7+lvfbG1Xu9GseT0e2PYYt+8ph5D22LbPogKskAXkuwLUIY8PLsOpcsyhzmPaje+7LaS/iTkf+6YpMPsAq88XQrUGTdvjeF0Bls7z/e9/v7yB71rY0deEhgZYOr7vzSi+MlT/PmWApUdz9FiPnu8P3Zod3iIchg4KQ76IQ6936PW1teP64uCh5ajvp0dYtQ5Q2+yjvoP7RQZYrnV8Yq9fj7ZqJo/CIt+mxfMVYn3nO9/x7er8d03t1yPPmvXlenzQt3ZE/SS+X+/bHo8cdBGOD8fetA0phx6lUXCuxzeHhItWAixZ6CZQhi960Yt60ehaFHpoPci2rc9Npr5bux5z7xq0alau3rap9fv6bGP0u67HB2MXCXatF6THtBU26zFs3yA/1ML3NjQCrFBJ9359v+NCzh7bF/b5kWu11VYrHyls20JuKH2PLuu4Md9FFv7u6xbLCrB0Ts321L1EnxBLj7wrIG8bh+nYywhmho6VK3fNGtUPKBtttJHzz6TrxR1D3sK+DKf6RaVe5yH9WLWP77stpL+JOR/7pilAgPX/6k3Pgj/60Y/uXOywql4NdjVQ1kLmutFsbq4AS/vqmWk9rqPn1Jvr1biakJ7r1yKG+uWlWrdo55137lUGDUK0YLTK0PV8vKssWrfkpS99afkFqsG570uv7bXP1fH7BhCxYWBbhze2g77Q9HjcSSedVNZz6KYbCH2Rau0J19sLQ49X7df3+tSGVRY9ytj8he73v/99+eYY/XoXeiOvtcD0umhNS9cguG3rO7jv235CLOV36aWXFscff3w5SHItINp1PA2wFOrob7Xr2ts+q/ajwERr0sS0JR1Lf59a60Z/nwqxfGtXaU2gvffeO4Sk3Mf18gHX33rwCQJ3jL1pCzysc7crrriinI111llnRR9OdaG/c31ea5Rom2INrHrBFRZdeOGFZblivgvUtrR+ZP2xwTYQ/c2ov9B6V75N3ynaugI116BVf6sK07QWWej36pj9rmt2Seyv/K43T8mnWnjZN8j3eevfQ14OQYAVIunfp+93nP/I/R6n/tnPflauhan1L12b/k70t67ASH1/2xZ6Q6n1Y7Xea9cW+ih79fmp/+7r17HMAEvn1RhYM7S6XpTTNNZYTuM6rfnkWrdqGcGMfpzTmodve9vbosc3ui6Nk3Ut+pExZA2utse7297sGvK3Vu2zDKdmeVKu8xhb33dbaH8Tc072TU+AAKtWZ7o5182c3uSlR6bqmzr/fffdtwyu9IXeNzyqf/FqQXTdGOvRBS3UrtkN1abz3fve9y5vQvWrlH55rb99bIwbH9286Do1S0NrY2mxTnXKzetWaKdZHCrHlltuuWKh+fp+fQdnQwIIDV5086VZPRdddNEqZVdwoseitH6T1v/Sr9Zt25gOOr5u2rSApq5Ntt/61rdWqlu1H4VEutmXqWaThbxGuG/3ouvTq4f11ki1N90g1W/yVB49sqhF7jWgvfOd7+wNWzSY1QL5ekzokksuWclex5O7FoHWIqJ645rrbYy6rinaT4yn2prqUXWq6/3iF79Y6AagGWppYXzdsGr9n7a/25hzVm1Jb43SzblCdi0mLvv6pnPq73LXXXcttBbEeuutt9K/X3755eXfb9uvtaGPbNQP6FrrJ3Sx6liHtv2nCLCqcmg2gfocrVumGwgt9t7VFtSH602FWri3GWKO0Y+rTENDhqqP0COs+j5qtrO11167/D7S37O++5ptzFefCv4U5Cp8qX/P6XPqexSIqz8ceh36O9UMZ73UQH2v+rp6veg7Yeutty5/rNpuu+06ZyH4rqf+7771fWJ/5fetV1e9cEH9QNc4RJYK3jXzUj9WVS+CUbnVP2sxad3Iah0033fP0Drp07/3/T6Iqbdl77vIa+rbF+rvReGrfhzV4+HNH6X0vaExsb7TxmgH+tFXs5HbZnLVZxfG1s0Uf/fNMi47wNL5m/22xvDN/k79tmZ0azzm+1v3/a3G1kt9/7bQoT721vhGfbe+H5rfESq3fizRD/ihY8r6udse7x7S3pbt1Py+0Xi++q5Orc5D2hABVogS+5gOsKgeBBBAAAEEEEAAAQQQSFdg7KA3XQlKvkyBrse7Q968vMxyci4EEIgTIMCK82JvBBBAAAEEEEAAAQQQCBToWodIHx/yNrjA07PbTAW63jRfPYo9UxYuG4HkBQiwkq9CLgABBBBAAAEEEEAAAZsCWjhcj3+1bXqk9SMf+UihR5XZEBhToG3NTi0nokf/b3/72495Ko6FAAJLFCDAWiI2p0IAAQQQQAABBBBAYC4CvheJ6GUlWuCdDYExBbremqwXFJ1++ukrXkI15jk5FgIILEeAAGs5zpwFAQQQQAABBBBAAIFZCbheJLLMF3/MCp2LLV9MsM022xTXXHPNShqxb7uEEgEE7AkQYNmrE0qEAAIIIIAAAggggEDyAppddfjhh7deh94sd9ZZZxVrrLFG8tfJBdgSaGt366+/fnHxxReXb8pmQwCBdAUIsNKtO0qOAAIIIIAAAggggIBJAdfi7SrwySefXOy9994my06hEEAAAQRsChBg2awXSoUAAggggAACCCCAQLICH/7wh4sdd9yxuPbaa1e5BhbTTrZaKTgCCCAwqQAB1qT8nBwBBBBAAAEEEEAAAQQQQAABBBBAwCdAgOUT4t8RQAABBBBAAAEEEEAAAQQQQAABBCYVIMCalJ+TI4AAAggggAACCCCAAAIIIIAAAgj4BAiwfEL8OwIIIIAAAggggAACCCCAAAIIIIDApAIEWJPyc3IEEEAAAQQQQAABBBBAAAEEEEAAAZ8AAZZPiH9HAAEEEEAAAQQQQAABBBBAAAEEEJhUgABrUn5OjgACCCCAAAIIIIAAAggggAACCCDgEyDA8gnx7wgggAACCCCAAAIIIIAAAggggAACkwoQYE3Kz8kRQAABBBBAAAEEEEAAAQQQQAABBHwCBFg+If4dAQQQQAABBBBAAAEEEEAAAQQQQGBSAQKsSfk5OQIIIIAAAggggAACCCCAAAIIIICAT4AAyyfEvyOAAAIIIIAAAggggAACCCCAAAIITCpAgDUpPydHAAEEEEAAAQQQQAABBBBAAAEEEPAJEGD5hPh3BBBAAAEEEEAAAQQQQAABBBBAAIFJBQiwJuXn5AgggAACCCCAAAIIIIAAAggggAACPgECLJ8Q/44AAggggAACCCCAAAIIIIAAAgggMKkAAdak/JwcAQQQQAABBBBAAAEEEEAAAQQQQMAnQIDlE+LfEUAAAQQQQAABBBBAAAEEEEAAAQQmFSDAmpSfkyOAAAIIIIAAAggggAACCCCAAAII+AQIsHxC/DsCCCCAAAIIIIAAAggggAACCCCAwKQCBFiT8nNyBBBAAAEEEEAAAQQQQAABBBBAAAGfAAGWT4h/RwABBBBAAAEEEEAAAQQQQAABBBCYVIAAa1J+To4AAggggAACCCCAAAIIIIAAAggg4BMgwPIJ8e8IIIAAAggggAACCCCAAAIIIIAAApMKEGBNys/JEYgTuM997lN+4LLLLov7IHsjgAACxgS+8IUvlCXadNNNjZWM4iCAAAL9BOjX+rnxKQQQsCdgtT8jwLLXVigRAp0CBFg0DgQQyEXA6sAoF1+uAwEEli9Av7Z8c86IAAKLEbDanxFgLaa+OSoCCxEgwFoIKwdFAIEJBKwOjCag4JQIIJCJAP1aJhXJZSCAQGG1PyPAonEikJAAAVZClUVREUDAKWB1YES1IYAAAn0F6Nf6yvE5BBCwJmC1PyPAstZSKA8CDgECLJoHAgjkImB1YJSLL9eBAALLF6BfW745Z0QAgcUIWO3PCLAWU98cFYGFCBBgLYSVgyKAwAQCVgdGE1BwSgQQyESAfi2TiuQyEECARwhpAwggMFyAAGu4IUdAAAEbAtzo2agHSoEAAuMJ0K+NZ8mREEBgWgGr/RkzsKZtF5wdgSgBAqwoLnZGAAHDAlYHRobJKBoCCBgXoF8zXkEUDwEEggWs9mcEWMFVyI4ITC9AgDV9HVACBBAYR8DqwGicq+MoCCAwRwH6tTnWOteMQJ4CVvszAqw82xtXlakAAVamFctlITBDAasDoxlWBZeMAAIjCdCvjQTJYRBAYHIBq/0ZAdbkTYMCIBAuQIAVbsWeCCBgW8DqwMi2GqVDAAHLAvRrlmuHsiGAQIyA1f6MACumFtkXgYkFCLAmrgBOjwACowlYHRiNdoEcCAEEZidAvza7KueCEchWwGp/RoCVbZPjwnIUIMDKsVa5JgTmKWB1YDTP2uCqEUBgDAH6tTEUOQYCCFgQsNqfEWBZaB2UAYFAAQKsQCh2QwAB8wJWB0bm4SggAgiYFaBfM1s1FAwBBCIFrPZnBFiRFcnuCEwpQIA1pT7nRgCBMQWsDozGvEaOhQAC8xKgX5tXfXO1COQsYLU/I8DKudVxbdkJEGBlV6VcEAKzFbA6MJpthXDhCCAwWIB+bTAhB0AAASMCVvszAiwjDYRiIBAiQIAVosQ+CCCQgoDVgVEKdpQRAQRsCtCv2awXSoUAAvECVvszAqz4uuQTCEwmQIA1GT0nRgCBkQWsDoxGvkwOhwACMxKgX5tRZXOpCGQuYLU/I8DKvOFxeXkJEGDlVZ9cDQJzFrA6MJpznXDtCCAwTIB+bZgfn0YAATsCVvszAiw7bYSSIOAVIMDyErEDAggkImB1YJQIH8VEAAGDAvRrBiuFIiGAQC8Bq/0ZAVav6uRDCEwjQIA1jTtnRQCB8QWsDozGv1KOiAACcxGgX5tLTXOdCOQvYLU/I8DKv+1xhRkJEGBlVJlcCgIzF7A6MJp5tXD5CCAwQIB+bQAeH0UAAVMCVvszAixTzYTCIOAWIMCihSCAQC4CVgdGufhyHQggsHwB+rXlm3NGBBBYjIDV/owAazH1zVERWIgAAdZCWDkoAghMIGB1YDQBBadEAIFMBOjXMqlILgMBBAqr/RkBFo0TgYQECLASqiyKigACTgGrAyOqDQEEEOgrQL/WV47PIYCANQGr/RkBlrWWQnkQcAgQYNE8EEAgFwGrA6NcfLkOBBBYvgD92vLNOSMCCCxGwGp/RoC1mPrmqAgsRIAAayGsHBQBBCYQsDowmoCCUyKAQCYC9GuZVCSXgQACPEJIG0AAgeECBFjDDTkCAgjYEOBGz0Y9UAoEEBhPgH5tPEuOhAAC0wpY7c+YgTVtu+DsCEQJEGBFcbEzAggYFrA6MDJMRtEQQMC4AP2a8QqieAggECxgtT8jwAquQnZEYHoBAqzp64ASIIDAOAJWB0bjXB1HQQCBOQrQr82x1rlmBPIUsNqfEWDl2d64qkwFCLAyrVguC4EZClgdGM2wKrhkBBAYSYB+bSRIDoMAApMLWO3PCLAmbxoUAIFwAQKscCv2RAAB2wJWB0a21SgdAghYFqBfs1w7lA0BBGIErPZnBFgxtci+CEwsQIA1cQVwegQQGE3A6sBotAvkQAggMDsB+rXZVTkXjEC2Alb7MwKsbJscF5ajAAFWjrXKNSEwTwGrA6N51gZXjQACYwjQr42hyDEQQMCCgNX+jADLQuugDAgEChBgBUKxGwIImBewOjAyD0cBEUDArAD9mtmqoU3NpIwAACAASURBVGAIIBApYLU/I8CKrEh2R2BKAQKsKfU5NwIIjClgdWA05jVyLAQQmJcA/dq86purRSBnAav9GQFWzq2Oa8tOgAAruyrlghCYrYDVgdFsK4QLRwCBwQL0a4MJOQACCBgRsNqfEWAZaSAUA4EQAQKsECX2QQCBFASsDoxSsKOMCCBgU4B+zWa9UCoEEIgXsNqfEWDF1yWfQGAyAQKsyeg5MQIIjCxgdWA08mVyOAQQmJEA/dqMKptLRSBzAav9GQFW5g2Py8tLgAArr/rkahCYs4DVgdGc64RrRwCBYQL0a8P8+DQCCNgRsNqfEWDZaSOUBAGvAAGWl4gdEEAgEQGrA6NE+CgmAggYFKBfM1gpFAkBBHoJWO3PCLB6VScfQmAaAQKsadw5KwIIjC9gdWA0/pVyRAQQmIsA/dpcaprrRCB/Aav9GQFW/m2PK8xIgAAro8rkUhCYuYDVgdHMq4XLRwCBAQL0awPw+CgCCJgSsNqfEWCZaiYUBgG3AAEWLQQBBHIRsDowysWX60AAgeUL0K8t35wzIoDAYgSs9mcEWIupb46KwEIECLAWwspBEUBgAgGrA6MJKDglAghkIkC/lklFchkIIFBY7c8IsGicCCQkQICVUGVRVAQQcApYHRhRbQgggEBfAfq1vnJ8DgEErAlY7c8IsKy1FMqDgEOAAIvmgQACuQhYHRjl4st1IIDA8gXo15ZvzhkRQGAxAlb7MwKsxdQ3R0VgIQIEWAth5aAIIDCBgNWB0QQUnBIBBDIRoF/LpCK5DAQQ4BFC2gACCAwXIMAabsgREEDAhgA3ejbqgVIggMB4AvRr41lyJAQQmFbAan/GDKxp2wVnRyBKgAArioudEUDAsIDVgZFhMoqGAALGBejXjFcQxUMAgWABq/0ZAVZwFbIjAtMLEGBNXweUAAEExhGwOjAa5+o4CgIIzFGAfm2Otc41I5CngNX+jAArz/bGVWUqQICVacVyWQjMUMDqwGiGVcElI4DASAL0ayNBchgEEJhcwGp/RoA1edOgAAiECxBghVuxJwII2BawOjCyrUbpEEDAsgD9muXaoWwIIBAjYLU/I8CKqUX2RWBiAQKsiSuA0yOAwGgCVgdGo10gB0IAgdkJ0K/Nrsq5YASyFbDanxFgZdvkuLAcBQiwcqxVrgmBeQpYHRjNsza4agQQGEOAfm0MRY6BAAIWBKz2ZwRYFloHZUAgUIAAKxCK3RBAwLyA1YGReTgKiAACZgXo18xWDQVDAIFIAav9GQFWZEWyOwJTChBgTanPuRFAYEwBqwOjMa+RYyGAwLwE6NfmVd9cLQI5C1jtzwiwcm51XFt2AgRY2VUpF4TAbAWsDoxmWyFcOAIIDBagXxtMyAEQQMCIgNX+jADLSAOhGAiECBBghSixDwIIpCBgdWCUgh1lRAABmwL0azbrhVIhgEC8gNX+jAArvi75BAKTCRBgTUbPiRFAYGQBqwOjkS+TwyGAwIwE6NdmVNlcKgKZC1jtzwiwMm94XF5eAgRYedUnV4PAnAWsDozmXCdcOwIIDBOgXxvmx6cRQMCOgNX+jADLThuhJAh4BQiwvETsgAACiQhYHRglwkcxEUDAoAD9msFKoUgIINBLwGp/RoDVqzr5EALTCBBgTePOWRFAYHwBqwOj8a+UIyKAwFwE6NfmUtNcJwL5C1jtzwiw8m97XGFGAgRYGVUml4LAzAWsDoxmXi1cPgIIDBCgXxuAx0cRQMCUgNX+jADLVDOhMAi4BQiwaCEIIJCLgNWBUS6+XAcCCCxfgH5t+eacEQEEFiNgtT8jwFpMfXNUBBYiQIC1EFYOigACEwhYHRhNQMEpEUAgEwH6tUwqkstAAIHCan9GgEXjRCAhAQKshCqLoiKAgFPA6sCIakMAAQT6CtCv9ZXjcwggYE3Aan9GgGWtpVAeBBwCBFg0DwQQyEXA6sAoF1+uAwEEli9Av7Z8c86IAAKLEbDanxFgLaa+OSoCCxEgwFoIKwdFAIEJBKwOjCag4JQIIJCJAP1aJhXJZSCAAI8Q0gYQQGC4AAHWcEOOgAACNgS40bNRD5QCAQTGE6BfG8+SIyGAwLQCVvszZmBN2y44OwJRAgRYUVzsjAAChgWsDowMk1E0BBAwLkC/ZryCKB4CCAQLWO3PCLCCq5AdEZhegABr+jqgBAggMI6A1YHROFfHURBAYI4C9GtzrHWuGYE8Baz2ZwRYebY3ripTAQKsTCuWy0JghgJWB0YzrAouGQEERhKgXxsJksMggMDkAlb7MwKsyZsGBUAgXIAAK9yKPRFAwLaA1YGRbTVKhwAClgXo1yzXDmVDAIEYAav9GQFWTC2yLwITCxBgTVwBnB4BBEYTsDowGu0CORACCMxOgH5tdlXOBSOQrYDV/owAK9smx4XlKECAlWOtck0IzFPA6sBonrXBVSOAwBgC9GtjKHIMBBCwIGC1PyPAstA6KAMCgQIEWIFQ7IYAAuYFrA6MzMNRQAQQMCtAv2a2aigYAghECljtzwiwIiuS3RGYUoAAa0p9zo0AAmMKWB0YjXmNHAsBBOYlQL82r/rmahHIWcBqf0aAlXOr49qyEyDAyq5KuSAEZitgdWA02wrhwhFAYLAA/dpgQg6AAAJGBKz2ZwRYRhoIxUAgRIAAK0SJfRBAIAUBqwOjFOwoIwII2BSgX7NZL5QKAQTiBaz2ZwRY8XXJJxCYTIAAazJ6TowAAiMLWB0YjXyZHA4BBGYkQL82o8rmUhHIXMBqf0aAlXnD4/LyEiDAyqs+uRoE5ixgdWA05zrh2hFAYJgA/dowPz6NAAJ2BKz2ZwRYdtoIJUHAK0CA5SViBwQQSETA6sAoET6KiQACBgXo1wxWCkVCAIFeAlb7MwKsXtXJhxCYRoAAaxp3zooAAuMLWB0YjX+lHBEBBOYiQL82l5rmOhHIX8Bqf0aAlX/b4wozEiDAyqgyuRQEZi5gdWA082rh8hFAYIAA/doAPD6KAAKmBKz2ZwRYppoJhUHALVAFWJsdtAFUCCCAAAIIIJCZwI1Wv3Gx0fr3Kra7627FBmvfIbOry/9yrN7w5S/PFSKAwNgCVvszAqyxa5rjIbBAAQKsBeJyaAQQQAABBIwIXH+11YsDH3QUIZaR+ggthtUbvtDysx8CCCBQCVjtzwiwaKMIJCRAgJVQZVFUBBBAAAEEBghseputiqdsceCAI/DRZQtYveFbtgPnQwCB9AWs9mcEWOm3La5gRgIEWDOqbC4VAQQQQGD2Aic8+uzZG6QEYPWGLyVDyooAAjYErPZnBFg22gelQCBIgAAriImdEEAAAQQQyEKAACutarR6w5eWIqVFAAELAlb7MwIsC62DMiAQKECAFQjFbggggAACCGQgQICVViVaveFLS5HSIoCABQGr/RkBloXWQRkQCBQgwAqEYjcEEEAAAQQyECDASqsSrd7wpaVIaRFAwIKA1f6MAMtC66AMCAQKEGAFQrEbAggggAACGQgQYKVViVZv+NJSpLQIIGBBwGp/RoBloXVQBgQCBQiwAqHYDQEEEEAAgQwECLDSqkSrN3xpKVJaBBCwIGC1PyPAstA6KAMCgQIEWIFQ7IYAAggggEAGAgRYaVWi1Ru+tBQpLQIIWBCw2p8RYFloHZQBgUABAqxAKHZDAAEEEEAgAwECrLQq0eoNX1qKlBYBBCwIWO3PCLAstA7KgECgAAFWIBS7IYAAAgggkIEAAVZalWj1hi8tRUqLAAIWBKz2ZwRYFloHZUAgUIAAKxCK3RBAAAEEEMhAgAArrUq0esOXliKlRQABCwJW+zMCLAutgzIgEChAgBUIxW4IIIAAAghkIECAlVYlWr3hS0uR0iKAgAUBq/0ZAZaF1kEZEAgUIMAKhGI3BBBAAAEEMhAgwEqrEq3e8KWlSGkRQMCCgNX+jADLQuugDAgEChBgBUKxGwIIIIAAAhkIEGClVYlWb/jSUqS0CCBgQcBqf0aAZaF1UAYEAgUIsAKh2A0BBBBAAIEMBAiw0qpEqzd8aSlSWgQQsCBgtT8jwLLQOigDAoECBFiBUOyGAAIIIIBABgIEWGlVotUbvrQUKS0CCFgQsNqfEWBZaB2UAYFAAQKsQCh2QwABBBBAIAMBAqy0KtHqDV9aipQWAQQsCFjtzwiwLLQOyoBAoAABViAUuyGAAAIIIJCBAAFWWpVo9YYvLUVKiwACFgSs9mcEWBZaB2VAIFCAACsQit0QQAABBBDIQIAAK61KtHrDl5YipUUAAQsCVvszAiwLrYMyIBAoQIAVCMVuCCCAAAIIZCBAgJVWJVq94UtLkdIigIAFAav9GQGWhdZBGRAIFCDACoRiNwQQQAABBDIQIMBKqxKt3vClpUhpEUDAgoDV/owAy0LroAwIBAoQYAVCsRsCCCCAAAIZCBBgpVWJVm/40lKktAggYEHAan9GgGWhdVAGBAIFCLACodgNAQQQQACBDAQIsNKqRKs3fGkpUloEELAgYLU/I8Cy0DooAwKBAgRYgVDshgACCCCAQAYCBFhpVaLVG760FCktAghYELDanxFgWWgdlAGBQAECrEAodkMAAQQQQCADAQKstCrR6g1fWoqUFgEELAhY7c8IsCy0DsqAQKAAAVYgFLshgAACCCCQgQABVlqVaPWGLy1FSosAAhYErPZnBFgWWgdlQCBQgAArEIrdEEAAAQQQyECAACutSrR6w5eWIqVFAAELAlb7MwIsC62DMiAQKECAFQjFbggggAACCGQgQICVViVaveFLS5HSIoCABQGr/RkBloXWQRkQCBQgwAqEYjcEEEAAAQQyECDASqsSrd7wpaVIaRFAwIKA1f6MAMtC66AMCAQKEGAFQrEbAggggAACGQgQYKVViVZv+NJSpLQIIGBBwGp/RoBloXVQBgQCBQiwAqHYDQEEEEAAgQwECLDSqkSrN3xpKVJaBBCwIGC1PyPAstA6KAMCgQIEWIFQ7IYAAggggEAGAgRYaVWi1Ru+tBQpLQIIWBCw2p8RYFloHZQBgUABAqxAKHZDAAEEEEAgAwECrLQq0eoNX1qKlBYBBCwIWO3PCLAstA7KgECgAAFWIBS7IYAAAgggkIEAAVZalWj1hi8tRUqLAAIWBKz2ZwRYFloHZUAgUIAAKxCK3RBAAAEEEMhAgAArrUq0esOXliKlRQABCwJW+zMCLAutgzIgEChAgBUIxW4IIIAAAghkIECAlVYlWr3hS0uR0iKAgAUBq/0ZAZaF1kEZEAgUIMAKhGI3BBBAAAEEMhAgwEqrEq3e8KWlSGkRQMCCgNX+jADLQuugDAgEChBgBUKxGwIIIIAAAhkIEGClVYlWb/jSUqS0CCBgQcBqf0aAZaF1UAYEAgUIsAKh2A0BBBBAAIEMBAiw0qpEqzd8aSlSWgQQsCBgtT8jwLLQOigDAoECBFiBUOyGAAIIIIBABgIEWGlVotUbvrQUKS0CCFgQsNqfEWBZaB2UAYFAAQKsQCh2QwABBBBAIAMBAqy0KtHqDV9aipQWAQQsCFjtzwiwLLQOyoBAoAABViAUuyGAAAIIIJCBAAFWWpVo9YYvLUVKiwACFgSs9mcEWBZaB2VAIFCAACsQit0QQAABBBDIQIAAK61KtHrDl5YipUUAAQsCVvszAiwLrYMyIBAoQIAVCMVuCCCAAAIIZCBAgJVWJVq94UtLkdIigIAFAav9GQGWhdZBGRAIFCDACoRiNwQQQAABBDIQIMBKqxKt3vClpUhpEUDAgoDV/owAy0LroAwIBAoQYAVCsRsCCCCAAAIZCBBgpVWJVm/40lKktAggYEHAan9GgGWhdVAGBAIFCLACodgNAQQQQACBDAQIsNKqRKs3fGkpUloEELAgYLU/I8Cy0DooAwKBAgRYgVDshgACCCCAQAYCBFhpVaLVG760FCktAghYELDanxFgWWgdlAGBQAECrEAodkMAAQQQQCADAQKstCrR6g1fWoqUFgEELAhY7c8IsCy0DsqAQKAAAVYgFLshgAACCCCQgQABVlqVaPWGLy1FSosAAhYErPZnBFgWWgdlQCBQgAArEIrdEEAAAQQQyECAACutSrR6w5eWIqVFAAELAlb7MwIsC62DMiAQKECAFQjFbggggAACCGQgQICVViVaveFLS5HSIoCABQGr/RkBloXWQRkQCBQgwAqEYjcEEEAAAQQyECDASqsSrd7wpaVIaRFAwIKA1f6MAMtC66AMCAQKEGAFQrEbAggggAACGQgQYKVViVZv+NJSpLQIIGBBwGp/RoBloXVQBgQCBQiwAqHYDQEEEEAAgQwECLDSqkSrN3xpKVJaBBCwIGC1PyPAstA6KAMCgQIEWIFQ7IYAAggggEAGAgRYaVWi1Ru+tBQpLQIIWBCw2p8RYFloHZQBgUABAqxAKHZDAAEEEEAgAwECrLQq0eoNX1qKlBYBBCwIWO3PCLAstA7KgECgAAFWIBS7IYAAAgggkIEAAVZalWj1hi8tRUqLAAIWBKz2ZwRYFloHZUAgUIAAKxCK3RBAAAEEEMhAgAArrUq0esOXliKlRQABCwJW+zMCLAutgzIgEChAgBUIxW4IIIAAAghkIECAlVYlWr3hS0uR0iKAgAUBq/0ZAZaF1kEZEAgUIMAKhGI3BBBAAAEEMhAgwEqrEq3e8KWlSGkRQMCCgNX+jADLQuugDAgEChBgBUKxGwIIIIAAAhkIEGClVYlWb/jSUqS0CCBgQcBqf0aAZaF1UAYEAgUIsAKh2A0BBBBAAIEMBAiw0qpEqzd8aSlSWgQQsCBgtT8jwLLQOigDAoECBFiBUOyGAAIIIIBABgIEWGlVotUbvrQUKS0CCFgQsNqfEWBZaB2UAYFAAQKsQCh2QwABBBBAIAMBAqy0KtHqDV9aipQWAQQsCFjtzwiwLLQOyoBAoAABViAUuyGAAAIIIJCBAAFWWpVo9YYvLUVKiwACFgSs9mcEWBZaB2VAIFCAACsQit0QQAABBBDIQIAAK61KtHrDl5YipUUAAQsCVvuzZAKsa6+9tnjWs55VnHDCCcXqq69efOITnyi22GKLzrp95StfWRx66KHFE5/4xOK0004bpQ388Y9/LHbeeefi85//fHHRRRcVm266aXncJz3pScXb3va24qijjioOOeSQUc7VdZDqXPr3zTbbrDj//POLtdZay3nOl7zkJcXhhx9e7jOmx0Iv1HPwf/7zn8WHP/zh4sgjjyw+85nPFP/617+K6173umWbeMUrXlHc//73L65zneuscpS//OUvxSmnnFK85jWvKX7wgx+U/77xxhsXhx12WPHIRz6yWG211Vb5zO9///vi5JNPLk488cQVn7nxjW9cPPaxjy1e/OIXFxtssMEqn1F7/dSnPlW84AUvWFG+W9ziFsWTn/zk4oUvfGFxk5vcpBcfAVYvNj6EAAIIIIBAkgIEWGlVm9UbvrQUKS0CCFgQsNqfJRNgfe973ytDiZ/85CeFwoFnPvOZxete97rWkEIVPocAKyTI+81vflNst912xWWXXZZNgPX3v/+9ePazn12GStoUJt3sZjcrfv3rXxd/+tOfyv/tgAMOKMOt61//+iv+/hVePeMZzyjDRm3rrrtu8Y9//KOQUddnFHLttNNOxde+9rUVn5H7T3/60zI0u9GNblSceeaZ5T7VpvZ5zDHHFAceeOCK8t30pjdd8Zlb3/rWxfvf//7inve8Z3TfRIAVTcYHEEAAAQQQSFaAACutqrN6w5eWIqVFAAELAlb7s2QCrHe84x3F4x//+OIhD3lI8dWvfrWcKaMZLre//e1b63cRAVZXQ5piBpZmFyko0QwgzbDq2j796U8X2267bRnUaMthBtbb3/724glPeEKhUOiMM84oAzp5aFbWW9/61uLpT396afPe97632G233VbQaNaVQqU73OEOxbnnnltstNFG5X4f+chHisc85jGFZlqdddZZxcMe9rDyMwrKHve4xxXvec97yvD0ne9854rZVtp3n332Kf+3DTfcsLjgggsKBVPa1C4f/OAHl+b690c96lFl+eqf0Uw+BV9rrLFGVP9EgBXFxc4IIIAAAggkLUCAlVb1Wb3hS0uR0iKAgAUBq/1ZEgGWZs484hGPKB+XUyih/1NwoRlY++233ywDrIc+9KHFhRdeWNz97ncvA5i111671UEzlU466aRim222KT72sY8lH2D99a9/LR/1++AHP9ha/wqk9Djgy172snI/tZPrXe96xc9//vPS4Iorrig/u/3226/kVYViclWIpWDpG9/4RrHVVluVM60USm2yySYrfeZXv/pVscMOO5SPlOrzCrt0/qc85SllkNY2S/C73/1ucb/73a+cKaZj3uMe94jqnwiworjYGQEEEEAAgaQFCLDSqj6rN3xpKVJaBBCwIGC1P0siwNIaRwofbnnLWxYXX3xxeeOv9Ydca0DVZ2Bp/af999+/nHWjMOIud7lLccQRR6yy5pEeC9t8883L9qKQTI+h6Vya6XPwwQcX++67b/Hwhz/cxBpYWmtL64CpYSnIUtDS3KrQZs011yxnYR199NGtAZauW2uLKYSp1oWq1pN6/vOfX4Y91dpQCsQUHGotp1NPPXWVRzjrAU49YNT//rnPfa546UtfWgZumt2kx/s0e+pVr3pVcbe73S3o7/QXv/hFseuuuxZXXnlluQZWtQ5Z/cMf+MAHyllUD3jAA8o61/UrvNO5tH9b4PejH/2orHuFpZq1ptlZ+syee+5ZrpGlY+o4za05+07BlIwUkp1++unlTKz6VrUxne/jH/942a5jNgKsGC32RQABBBBAIG0BAqy06s/qDV9aipQWAQQsCFjtz5IIsKpFyKsZLQoxXLNpVOFVgKXHxfTo1i9/+ctV1jx62tOeVgY31TpJVbigfRWWad0t/efVV19dHHfcceUjjFYWcdeC8QpbFM5pofCXv/zlq7RzBTw77rhjOSNJM4raFrVXqKRZR7/97W/LRdB1vdqqNZ4qy4MOOqgMq6pHEm91q1uVYaL+s779+Mc/LmcY/eEPf1gRBCmsUhCmR/i0VWtW/exnPyuDLG2vfvWri+c973mda5rF/BFXj5vWAyytSaVAUoGUgrrmAu/VAv2f/OQny/WpdtllF+8p9YigHj183/veF7yAf/V4odbfcj0C23VyAixvtbADAggggAAC2QgQYKVVlVZv+NJSpLQIIGBBwGp/Zj7Aqj/6pZkz1YyWaiaQAgTNdNFjYvWtCrD0v931rnct3v3ud5eP29XXPFJoo8frtLB3FdpoFs5VV11VrpOkAOhOd7rTivWj9PiapQBLFltvvXU5e6k5q6h6a+Ob3vSmcqaW3prYDLB+97vfleHVpZdeWr4ZT/9XrcmkcEz7H3/88aXFJZdcUqy33npF/TPnnHPOivWiKns9sqfZcfV6qR7PU1Cohdc1a0kzurRm1etf//oyuNJWX3+q7x9t/XHT+vpgVXvRmyx1TW1b7Fpml19+ebk21p///GfvWzHVdjSrTyGsAlW1zyoUjLlWAqwYLfZFAAEEEEAgbQECrLTqz+oNX1qKlBYBBCwIWO3PzAdYVSDSfFyweqxQb4FrW5+oCrD07wpvmo+aVaFK/bjVDCwFWJrhpMf06ls1S0drHtWPGRt8DGmQ9XMpDFGgpplQzccIq5lQt7vd7crH6DTTrBlgqVEqaLrBDW5QPs6mgKq+Ves1KXCpX29l2wwPNSNJi6urzt71rneVx64HXm2m9TWr6utP9THSsfSYpOpNM8lUZi2wri2kjkL2qcql69IaW3LbY489Cs36qr/xsNqvPrNL/5tmuZ144onFU5/61BWPZcZcKwFWjBb7IoAAAgggkLYAAVZa9Wf1hi8tRUqLAAIWBKz2Z6YDrHog0gw/umbaVJVdhSz1hbzrDaFa80jhTLWYdj3A0hpGWqDbcoCloKa6zuZjhHoMTut1VetQ9XkrY/2RynqAVc080qOA9cfg9MilZiRpNlz1eKHCPj3Kt9Zaa5X/m2ZzNbdqsXT979X6U7F/tAqvFNJprTNtesOf6r7aQsKpkH10PIVXCqA0o0oz9D760Y8Wt73tbVuLrMdRtWaXQtFf//rX5eLt2rSmmhaabwu9XNdOgBXbMtgfAQQQQACBdAUIsNKqO6s3fGkpUloEELAgYLU/Mx1gVUGJKrBtlpUeP9MjYXpEUI/J1WcQVYGN1oZSuNPc2tY86gpsqs9am4GlAKsy0kyj6jHCKvjTI5CVW0iApevTm/W++MUvlp56RFCLujdnsdXDw2qmlYyqtafqb99rW1C9WRcKeRRyKciqPyYa+oerdbR0fS960YvKGU5vfvObyxlX9XWuQsKpkH20bpfWQtPMK4Vxmt2mBd9DNj0yqUdZtfaaHjvUul9alytmI8CK0WJfBBBAAAEE0hYgwEqr/qze8KWlSGkRQMCCgNX+zHSAVS3eHlKB9SBF+1eBTdtja/r3qQKsKtBpXlPXo47N/ZohSxUmKfipwp9qJtQmm2xSriulda26AizNQFPI98Y3vrFcyL2+KQzSWxvbyvaGN7yhXDuseoxQoZlmPH3oQx9aKYQKCbD6LKBelVMzmvbbb7/irW99azmbSSHa7rvvvsoi7Vrf6xWveEXngvc6XmWrxeardbnqHgrYdtttt+Kb3/xm+WbCs88+e8UjiiFttNqnCl61dpkWjb/5zW8e/HECrGAqdkQAAQQQQCB5AQKstKrQ6g1fWoqUFgEELAhY7c/MBlj1tZP0xrYb3vCGrfVYPZbVXD8pZgZW9bjgMmZgjR1gCaUKRKoFyquZUFowfe+99y7d2gKs+jpOCn+0ILzeIKiQ5F73ulf5Of13zZBqriNWhWTaR7O8tEj5VlttVc5Kqi8oHxJgVTOwvvWtb62ylpfrj1ePgT7iEY8oLrvssjIE0mOTW2yxRetHhr6F8Lzzzise9ahHlTOntttuu3KNKGQragAAIABJREFUr5vd7Ga9+hZ1BrJWm459ZJIAqxc5H0IAAQQQQCBJAQKstKrN6g1fWoqUFgEELAhY7c/MBlh6/G3HHXcsbnOb26xYT6mtIqv9FMDosbcqwKgCmz333LPQgu31x8l0nGqBcs3gaa6B1RbY6DMWHyFUuao1pNZff/3iYx/7WPlYpdabqq851RZgVbOoutZxqtYJ+81vfrNKgFVfn0y+stGMrPqb/1S2Kqy5yU1u0rkGVvUYpGZ8hQY63/72t8v2ceWVV5aB23ve855CC9Z3bXJR8KTF/JtvbKy3h2uuuWalMmhtLa2npXak2WjPfe5zyxlr1dsam+f7+te/Xs5K08y2Cy64oHXNr2pdMAVgn/3sZ4sNNtgguI8iwAqmYkcEEEAAAQSSFyDASqsKrd7wpaVIaRFAwIKA1f7MZIBVD0fq6ym1VWR9plZ93yqwab6NrjqGZifts88+5dpLWsdozTXXLJYxA2toY2xbp0mzn6rH9/SGu8MPP7ycOaW3AWpBdW1tAVZ1rCc+8YnFaaedtkrRqjc1dj3eWC0Ur3BHZVCY2JypFfMWwnpduJy0LtdDHvKQMrwKnQ3185//vNhmm22KK664otCMu+23336lU1TX2pzJ9773va+ceaXwSoZas2q11VbrLJ7CPpVJs8KqBfTrOw996yIB1tC/ID6PAAIIIIBAOgIEWOnUlUpq9YYvLUVKiwACFgSs9mcmA6zq8bSf/OQnrWFDs0KrtbJudatbrXgrXhXYaF+9Ge+d73xnOdNFAYIea3vsYx9bhi5aI+phD3tYechUAyyVvZpNpTcDalZZ15pg9bCqMtIsN4U6WtdJmxZF12LjevxQj8x1BVhVKKT60gLlD3rQg1asuVWvoyoc0iw5BYcKzhQC6TN6/LFab6peF11/tAo3NcNMx9H5FDDpDYchm9a2OvDAA8tZUTrX3e9+97I9aEaWZk0pbNObBbXOlTbNQFNQpjWvZHXQQQetMpOv7bxVOHrTm960DBEVaGkGoNYrO+644wqtx6Ut5HqbxyfACqlp9kEAAQQQQCAPAQKstOrR6g1fWoqUFgEELAhY7c9MBlixi1xXj6BpEfJq1ksVzuy0007lo2v6N83GUmilWTLatKj3wQcfvGJGTcoBVvVIpN6SVw/yqsbfNgOrPpNJ+2mtsdVXX70M8jTjSI9jKsD6yle+UgZcO+ywwyp/S89+9rNLc21tM46qQOz5z39+oQBJm0I2PT6nsios06Y38inIaj7q2Txh9UiiyuXbmjO6FFA99alPLUOq6noViFXtQbOrjjzyyHIxeG31ENR3rvrLAnRNclGQVV2vwqzKVY9KKsjSjEHf9TbPS4Dlqwn+HQEEEEAAgXwECLDSqkurN3xpKVJaBBCwIGC1PzMXYNXfSNdcT6mrIhVCaAaNZuNsttlmxfnnn1+GB4ceemihYGGXXXYp12fSWlfaNt988zKc0MyseoCQcoBVN3jyk59cnHrqqStdW9dbCDXLSI8c6hFCBS8KVxRcKXDSY3aHHXZYGfR1PcqpNau23XbbQmtcudav0kwn+etYWhtK51JQpNlOOofeyBeyVTPNQvZteyRRs6BOOeWUMkxTgKdNM89UBj2GWT0eWD2WqeAuZGu+7VKzy/RIpQKxz3zmM2UgqOBujz32KNvlXe5yl5DDrrIPAVYvNj6EAAIIIIBAkgIEWGlVm9UbvrQUKS0CCFgQsNqfmQuwLFQWZQgXqAKs3XffvTj99NNXrLkVfgT2jBEgwIrRYl8EEEAAAQTSFiDASqv+rN7wpaVIaRFAwIKA1f6MAMtC60i0DJpVpfWoTjjhhOKcc85ZsZZYopeTRLEJsJKoJgqJAAIIIIDAKAIEWKMwLu0gVm/4lgbAiRBAIBsBq/0ZAVY2TWw5F6LQqnr8r1r8/E53ulPxoQ99qFhnnXWWU4gZn4UAa8aVz6UjgAACCMxOgAArrSq3esOXliKlRQABCwJW+zMCLAutI6Ey1NcoU7G1ZtaZZ55Zrh/FtngBAqzFG3MGBBBAAAEErAgQYFmpibByWL3hCys9eyGAAAL/X8Bqf0aARSuNEtAMrH333bdcJF9vLdTi5XvttVf02/SiTsrOKwQIsGgMCCCAAAIIzEeAACuturZ6w5eWIqVFAAELAlb7MwIsC62DMiAQKECAFQjFbggggAACCGQgQICVViVaveFLS5HSIoCABQGr/RkBloXWQRkQCBQgwAqEYjcEEEAAAQQyECDASqsSrd7wpaVIaRFAwIKA1f6MAMtC66AMCAQKEGAFQrEbAggggAACGQgQYKVViVZv+NJSpLQIIGBBwGp/RoBloXVQBgQCBQiwAqHYDQEEEEAAgQwECLDSqkSrN3xpKVJaBBCwIGC1PyPAstA6KAMCgQIEWIFQ7IYAAggggEAGAgRYaVWi1Ru+tBQpLQIIWBCw2p8RYFloHZQBgUABAqxAKHZDAAEEEEAgAwECrLQq0eoNX1qKlBYBBCwIWO3PCLAstA7KgECgAAFWIBS7IYAAAgggkIEAAVZalWj1hi8tRUqLAAIWBKz2ZwRYFloHZUAgUIAAKxCK3RBAAAEEEMhAgAArrUq0esOXliKlRQABCwJW+zMCLAutgzIgEChAgBUIxW4IIIAAAghkIECAlVYlWr3hS0uR0iKAgAUBq/0ZAZaF1kEZEAgUIMAKhGI3BBBAAAEEMhAgwEqrEq3e8KWlSGkRQMCCgNX+jADLQuugDAgEChBgBUKxGwIIIIAAAhkIEGClVYlWb/jSUqS0CCBgQcBqf0aAZaF1UAYEAgUIsAKh2A0BBBBAAIEMBAiw0qpEqzd8aSlSWgQQsCBgtT8jwLLQOigDAoECBFiBUOyGAAIIIIBABgIEWGlVotUbvrQUKS0CCFgQsNqfEWBZaB2UAYFAAQKsQCh2QwABBBBAIAMBAqy0KtHqDV9aipQWAQQsCFjtzwiwLLQOyoBAoAABViAUuyGAAAIIIJCBAAFWWpVo9YYvLUVKiwACFgSs9mcEWBZaB2VAIFCAACsQit0QQAABBBDIQIAAK61KtHrDl5YipUUAAQsCVvszAiwLrYMyIBAoQIAVCMVuCCCAAAIIZCBAgJVWJVq94UtLkdIigIAFAav9GQGWhdZBGRAIFCDACoRiNwQQQAABBDIQIMBKqxKt3vClpUhpEUDAgoDV/owAy0LroAwIBAoQYAVCsRsCCCCAAAIZCBBgpVWJVm/40lKktAggYEHAan9GgGWhdVAGBAIFCLACodgNAQQQQACBDAQIsNKqRKs3fGkpUloEELAgYLU/I8Cy0DooAwKBAgRYgVDshgACCCCAQAYCBFhpVaLVG760FCktAghYELDanxFgWWgdlAGBQAECrEAodkMAAQQQQCADAQKstCrR6g1fWoqUFgEELAhY7c8IsCy0DsqAQKAAAVYgFLshgAACCCCQgQABVlqVaPWGLy1FSosAAhYErPZnBFgWWgdlQCBQgAArEIrdEEAAAQQQyECAACutSrR6w5eWIqVFAAELAlb7MwIsC62DMiAQKECAFQjFbggggAACCGQgQICVViVaveFLS5HSIoCABQGr/RkBloXWQRkQCBQgwAqEYjcEEEAAAQQyECDASqsSrd7wpaVIaRFAwIKA1f6MAMtC66AMCAQKEGAFQrEbAggggAACGQgQYKVViVZv+NJSpLQIIGBBwGp/RoBloXVQBgQCBQiwAqHYDQEEEEAAgQwECLDSqkSrN3xpKVJaBBCwIGC1PyPAstA6KAMCgQIEWIFQ7IYAAggggEAGAgRYaVWi1Ru+tBQpLQIIWBCw2p8RYFloHZQBgUABAqxAKHZDAAEEEEAgAwECrLQq0eoNX1qKlBYBBCwIWO3PCLAstA7KgECgAAFWIBS7IYAAAgggkIEAAVZalWj1hi8tRUqLAAIWBKz2ZwRYFloHZUAgUIAAKxCK3RBAAAEEEMhAgAArrUq0esOXliKlRQABCwJW+zMCLAutgzIgEChAgBUIxW4IIIAAAghkIECAlVYlWr3hS0uR0iKAgAUBq/0ZAZaF1kEZEAgUIMAKhGI3BBBAAAEEMhAgwEqrEq3e8KWlSGkRQMCCgNX+jADLQuugDAgEChBgBUKxGwIIIIAAAhkIEGClVYlWb/jSUqS0CCBgQcBqf0aAZaF1UAYEAgUIsAKh2A0BBBBAAIEMBAiw0qpEqzd8aSlSWgQQsCBgtT8jwLLQOigDAoECBFiBUOyGAAIIIIBABgIEWGlVotUbvrQUKS0CCFgQsNqfEWBZaB2UAYFAAQKsQCh2QwABBBBAIAMBAqy0KtHqDV9aipQWAQQsCFjtzwiwLLQOyoBAoAABViAUuyGAAAIIIJCBAAFWWpVo9YYvLUVKiwACFgSs9mcEWBZaB2VAIFCAACsQit0QQAABBBDIQIAAK61KtHrDl5YipUUAAQsCVvszAiwLrYMyIBAoQIAVCMVuCCCAAAIIZCBAgJVWJVq94UtLkdIigIAFAav9GQGWhdZBGRAIFCDACoRiNwQQQAABBDIQIMBKqxKt3vClpUhpEUDAgoDV/owAy0LroAwIBAoQYAVCsRsCCCCAAAIZCBBgpVWJVm/40lKktAggYEHAan9GgGWhdVAGBAIFCLACodgNAQQQQACBDAQIsNKqRKs3fGkpUloEELAgYLU/I8Cy0DooAwKBAgRYgVDshgACCCCAQAYCBFhpVaLVG760FCktAghYELDanxFgWWgdlAGBQAECrEAodkMAAQQQQCADAQKstCrR6g1fWoqUFgEELAhY7c8IsCy0DsqAQKAAAVYgFLshgAACCCCQgQABVlqVaPWGLy1FSosAAhYErPZnBFgWWgdlQCBQgAArEIrdEEAAAQQQyECAACutSrR6w5eWIqVFAAELAlb7MwIsC62DMiAQKECAFQjFbggggAACCGQgQICVViVaveFLS5HSIoCABQGr/RkBloXWQRkQCBQgwAqEYjcEEEAAAQQyECDASqsSrd7wpaVIaRFAwIKA1f6MAMtC66AMCAQKEGAFQrEbAggggAACGQgQYKVViVZv+NJSpLQIIGBBwGp/RoBloXVQBgQCBQiwAqHYDQEEEEAAgQwECLDSqkSrN3xpKVJaBBCwIGC1PyPAstA6KAMCgQIEWIFQ7IYAAggggEAGAgRYaVWi1Ru+tBQpLQIIWBCw2p8RYFloHZQBgUABAqxAKHZDAAEEEEAgAwECrLQq0eoNX1qKlBYBBCwIWO3PCLAstA7KgECgAAFWIBS7IYAAAgggkIEAAVZalWj1hi8tRUqLAAIWBKz2ZwRYFloHZUAgUIAAKxCK3RBAAAEEEMhAgAArrUq0esOXliKlRQABCwJW+zMCLAutgzIgEChAgBUIxW4IIIAAAghkIECAlVYlWr3hS0uR0iKAgAUBq/0ZAZaF1kEZEAgUIMAKhGI3BBBAAAEEMhAgwEqrEq3e8KWlSGkRQMCCgNX+jADLQuugDAgEChBgBUKxGwIIIIAAAhkIEGClVYlWb/jSUqS0CCBgQcBqf0aAZaF1UAYEAgUIsAKh2A0BBBBAAIEMBAiw0qpEqzd8aSlSWgQQsCBgtT8jwLLQOigDAoECBFiBUOyGAAIIIIBABgIEWGlVotUbvrQUKS0CCFgQsNqfEWBZaB2UAYFAAQKsQCh2QwABBBBAIHGBG1xvjeKYR74r8auYV/Gt3vDNqxa4WgQQGEPAan9GgDVG7XIMBJYkQIC1JGhOgwACCCCAwMQCm95mq+IpWxw4cSk4fYyA1Ru+mGtgXwQQQEACVvszAizaJwIJCRBgJVRZFBUBBBBAAIGeAtdfbfXiwAcdVWyw9h16HoGPTSFg9YZvCgvOiQACaQtY7c8IsNJuV5R+ZgIEWDOrcC4XAQQQQGBWAnpscJP/s2mx3V13I7xKsOat3vAlSEmREUBgYgGr/RkB1sQNg9MjECNQBViXXXZZzMfYFwEEEDAnYHVgZA6KAiGAQDIC9GvJVBUFRQABj4DV/owAi6aLQEICBFgJVRZFRQABp4DVgRHVhgACCPQVoF/rK8fnEEDAmoDV/owAy1pLoTwIOAQIsGgeCCCQi4DVgVEuvlwHAggsX4B+bfnmnBEBBBYjYLU/I8BaTH1zVAQWIkCAtRBWDooAAhMIWB0YTUDBKRFAIBMB+rVMKpLLQAAB3kJIG0AAgeECBFjDDTkCAgjYEOBGz0Y9UAoEEBhPgH5tPEuOhAAC0wpY7c+YgTVtu+DsCEQJEGBFcbEzAggYFrA6MDJMRtEQQMC4AP2a8QqieAggECxgtT8jwAquQnZEYHoBAqzp64ASIIDAOAJWB0bjXB1HQQCBOQrQr82x1rlmBPIUsNqfEWDl2d64qkwFCLAyrVguC4EZClgdGM2wKrhkBBAYSYB+bSRIDoMAApMLWO3PCLAmbxoUAIFwAQKscCv2RAAB2wJWB0a21SgdAghYFqBfs1w7lA0BBGIErPZnBFgxtci+CEwsQIA1cQVwegQQGE3A6sBotAvkQAggMDsB+rXZVTkXjEC2Alb7MwKsbJscF5ajAAFWjrXKNSEwTwGrA6N51gZXjQACYwjQr42hyDEQQMCCgNX+jADLQuugDAgEChBgBUKxGwIImBewOjAyD0cBEUDArAD9mtmqoWAIIBApYLU/I8CKrEh2R2BKAQKsKfU5NwIIjClgdWA05jVyLAQQmJcA/dq86purRSBnAav9GQFWzq2Oa8tOgAAruyrlghCYrYDVgdFsK4QLRwCBwQL0a4MJOQACCBgRsNqfEWAZaSAUA4EQAQKsECX2QQCBFASsDoxSsKOMCCBgU4B+zWa9UCoEEIgXsNqfEWDF1yWfQGAyAQKsyeg5MQIIjCxgdWA08mVyOAQQmJEA/dqMKptLRSBzAav9GQFW5g2Py8tLgAArr/rkahCYs4DVgdGc64RrRwCBYQL0a8P8+DQCCNgRsNqfEWDZaSOUBAGvAAGWl4gdEEAgEQGrA6NE+CgmAggYFKBfM1gpFAkBBHoJWO3PCLB6VScfQmAaAQKsadw5KwIIjC9gdWA0/pVyRAQQmIsA/dpcaprrRCB/Aav9GQFW/m2PK8xIgAAro8rkUhCYuYDVgdHMq4XLRwCBAQL0awPw+CgCCJgSsNqfEWCZaiYUBgG3AAEWLQQBBHIRsDowysWX60AAgeUL0K8t35wzIoDAYgSs9mcEWIupb46KwEIECLAWwspBEUBgAgGrA6MJKDglAghkIkC/lklFchkIIFBY7c8IsGicCCQkQICVUGVRVAQQcApYHRhRbQgggEBfAfq1vnJ8DgEErAlY7c8IsKy1FMqDgEOAAIvmgQACuQhYHRjl4st1IIDA8gXo15ZvzhkRQGAxAlb7MwKsxdQ3R0VgIQIEWAth5aAIIDCBgNWB0QQUnBIBBDIRoF/LpCK5DAQQ4BFC2gACCAwXIMAabsgREEDAhgA3ejbqgVIggMB4AvRr41lyJAQQmFbAan/GDKxp2wVnRyBKgAArioudEUDAsIDVgZFhMoqGAALGBejXjFcQxUMAgWABq/0ZAVZwFbIjAtMLEGBNXweUAAEExhGwOjAa5+o4CgIIzFGAfm2Otc41I5CngNX+jAArz/bGVWUqQICVacVyWQjMUMDqwGiGVcElI4DASAL0ayNBchgEEJhcwGp/RoA1edOgAAiECxBghVuxJwII2BawOjCyrUbpEEDAsgD9muXaoWwIIBAjYLU/I8CKqUX2RWBiAQKsiSuA0yOAwGgCVgdGo10gB0IAgdkJ0K/Nrsq5YASyFbDanxFgZdvkuLAcBQiwcqxVrgmBeQpYHRjNsza4agQQGEOAfm0MRY6BAAIWBKz2ZwRYFloHZUAgUIAAKxCK3RBAwLyA1YGReTgKiAACZgXo18xWDQVDAIFIAav9GQFWZEWyOwJTChBgTanPuRFAYEwBqwOjMa+RYyGAwLwE6NfmVd9cLQI5C1jtzwiwcm51XFt2AgRY2VUpF4TAbAWsDoxmWyFcOAIIDBagXxtMyAEQQMCIgNX+jADLSAOhGAiECBBghSixDwIIpCBgdWCUgh1lRAABmwL0azbrhVIhgEC8gNX+jAArvi75BAKTCRBgTUbPiRFAYGQBqwOjkS+TwyGAwIwE6NdmVNlcKgKZC1jtzwiwMm94XF5eAgRYedUnV4PAnAWsDozmXCdcOwIIDBOgXxvmx6cRQMCOgNX+jADLThuhJAh4BQiwvETsgAACiQhYHRglwkcxEUDAoAD9msFKoUgIINBLwGp/RoDVqzr5EALTCBBgTePOWRFAYHwBqwOj8a+UIyKAwFwE6NfmUtNcJwL5C1jtzwiw8m97XGFGAgRYGVUml4LAzAWsDoxmXi1cPgIIDBCgXxuAx0cRQMCUgNX+jADLVDOhMAi4BQiwaCEIIJCLgNWBUS6+XAcCCCxfgH5t+eacEQEEFiNgtT8jwFpMfXNUBBYiQIC1EFYOigACEwhYHRhNQMEpEUAgEwH6tUwqkstAAIHCan9GgEXjRCAhAQKshCqLoiKAgFPA6sCIakMAAQT6CtCv9ZXjcwggYE3Aan9GgGWtpVAeBBwCBFg0DwQQyEXA6sAoF1+uAwEEli9Av7Z8c86IAAKLEbDanxFgLaa+OSoCCxEgwFoIKwdFAIEJBKwOjCag4JQIIJCJAP1aJhXJZSCAAI8Q0gYQQGC4AAHWcEOOgAACNgS40bNRD5QCAQTGE6BfG8+SIyGAwLQCVvszZmBN2y44OwJRAgRYUVzsjAAChgWsDowMk1E0BBAwLkC/ZryCKB4CCAQLWO3PCLCCq5AdEZhegABr+jqgBAggMI6A1YHROFfHURBAYI4C9GtzrHWuGYE8Baz2ZwRYebY3ripTAQKsTCuWy0JghgJWB0YzrAouGQEERhKgXxsJksMggMDkAlb7MwKsyZsGBUAgXIAAK9yKPRFAwLaA1YGRbTVKhwAClgXo1yzXDmVDAIEYAav9GQFWTC2yLwITCxBgTVwBnB4BBEYTsDowGu0CORACCMxOgH5tdlXOBSOQrYDV/owAK9smx4XlKECAlWOtck0IzFPA6sBonrXBVSOAwBgC9GtjKHIMBBCwIGC1PyPAstA6KAMCgQIEWIFQ7IYAAuYFrA6MzMNRQAQQMCtAv2a2aigYAghECljtzwiwIiuS3RGYUoAAa0p9zo0AAmMKWB0YjXmNHAsBBOYlQL82r/rmahHIWcBqf0aAlXOr49qyEyDAyq5KuSAEZitgdWA02wrhwhFAYLAA/dpgQg6AAAJGBKz2ZwRYRhoIxUAgRIAAK0SJfRBAIAUBqwOjFOwoIwII2BSgX7NZL5QKAQTiBaz2ZwRY8XXJJxCYTIAAazJ6TowAAiMLWB0YjXyZHA4BBGYkQL82o8rmUhHIXMBqf0aAlXnD4/LyEiDAyqs+uRoE5ixgdWA05zrh2hFAYJgA/dowPz6NAAJ2BKz2ZwRYdtoIJUHAK0CA5SViBwQQSETA6sAoET6KiQACBgXo1wxWCkVCAIFeAlb7MwKsXtXJhxCYRoAAaxp3zooAAuMLWB0YjX+lHBEBBOYiQL82l5rmOhHIX8Bqf0aAlX/b4wozEiDAyqgyuRQEZi5gdWA082rh8hFAYIAA/doAPD6KAAKmBKz2ZwRYppoJhUHALUCARQtBAIFcBKwOjHLx5ToQQGD5AvRryzfnjAggsBgBq/0ZAdZi6pujIrAQAQKshbByUAQQmEDA6sBoAgpOiQACmQjQr2VSkVwGAggUVvszAiwaJwIJCRBgJVRZFBUBBJwCVgdGVBsCCCDQV4B+ra8cn0MAAWsCVvszAixrLYXyIOAQIMCieSCAQC4CVgdGufhyHQggsHwB+rXlm3NGBBBYjIDV/owAazH1zVERWIgAAdZCWDkoAghMIGB1YDQBBadEAIFMBOjXMqlILgMBBHiEkDaAAALDBQiwhhtyBAQQsCHAjZ6NeqAUCCAwngD92niWHAkBBKYVsNqfMQNr2nbB2RGIEiDAiuJiZwQQMCxgdWBkmIyiIYCAcQH6NeMVRPEQQCBYwGp/RoAVXIXsiMD0AgRY09cBJUAAgXEErA6Mxrk6joIAAnMUoF+bY61zzQjkKWC1PyPAyrO9cVWZChBgZVqxXBYCMxSwOjCaYVVwyQggMJIA/dpIkBwGAQQmF7DanxFgTd40KAAC4QIEWOFW7IkAArYFrA6MbKtROgQQsCxAv2a5digbAgjECFjtzwiwYmqRfRGYWIAAa+IK4PQIIDCagNWB0WgXyIEQQGB2AvRr/7e9OwG2pKrvB35kC4thBNksMCiRQhFBhURQVCDsCAKiYRE0ShJRJCq7CwSURQSrIogSwRJQ0EFFUUEUUUSMKFiJEYVgkcIQZFFxQygR/NevKz3/y5v33vS7fW7fc/t+uiplmOk+y+f0nOr3fadPT92Q6zCB3gqUOp8JsHp7y+lYHwUEWH0cVX0iMJ0CpT4YTedo6DUBAjkEzGs5FJVBgEAJAqXOZwKsEu4ObSDQUECA1RDKaQQIFC9Q6oNR8XAaSIBAsQLmtWKHRsMIEFigQKnzmQBrgQPpdALjFBBgjVNf3QQI5BQo9cEoZx+VRYDAdAmY16ZrvPWWQJ8FSp3PBFh9vuv0rXcCAqzeDakOEZhagVIfjKZ2QHScAIHWAua11oQKIECgEIFS5zMBViE3iGYQaCIgwGqi5BwCBCZBoNQHo0mw00YCBMoUMK+VOS5aRYDAwgVKnc8EWAsfS1cQGJuAAGts9ComQCCzQKkPRpm7qTgCBKZIwLw2RYOtqwR6LlDqfCbA6vmNp3v9EhBg9Ws89YbANAuU+mA0zWOi7wQItBMwr7XzczUBAuUIlDqfCbDKuUe0hMAyBQRYyyRyAgECEyJQ6oPRhPBpJgECBQqY1wocFE0iQGAogVLnMwHWUMPpIgLjERBgjcddrQQI5Bco9cHByYySAAAgAElEQVQof0+VSIDAtAiY16ZlpPWTQP8FSp3PBFj9v/f0sEcCAqweDaauEJhygVIfjKZ8WHSfAIEWAua1FnguJUCgKIFS5zMBVlG3icYQmF9AgOUOIUCgLwKlPhj1xVc/CBDoXsC81r25GgkQGI1AqfOZAGs0461UAiMREGCNhFWhBAiMQaDUB6MxUKiSAIGeCJjXejKQukGAQCp1PhNguTkJTJCAAGuCBktTCRCYV6DUByPDRoAAgWEFzGvDyrmOAIHSBEqdzwRYpd0p2kNgHoE6wLpjo/M4ESBAgAABAgQIECBAgMAIBBattnzaYYvV01v2Xi8952mrjqCGsosUYJU9PlpHYCIEBFgTMUwaSYAAAQIECBAgQIBADwRWXmm5dPV7Npm6EEuA1YObVxcIjFtAgDXuEVA/AQIECBAgQIAAAQLTJLDPC9dIF7xlo2nqsj2wpmq0dZbAiAQEWCOCVSwBAgQIECBAgAABAgTmEPjl4i2nysYKrKkabp0lMBoBAdZoXJVKgAABAgQIECBAgACBuQQEWGXcGzZxL2MctIJAIwEBViMmJxEgQIAAAQIECBAgQCCbgAArG2WrggRYrfhcTKBbAQFWt95qI0CAAAECBAgQIECAgACrjHtAgFXGOGgFgUYCAqxGTE4iQIAAAQIECBAgQIBANgEBVjbKVgUJsFrxuZhAtwICrG691UaAAAECBAgQIECAAAEBVhn3gACrjHHQCgKNBARYjZicRIAAAQIECBAgQIAAgWwCAqxslK0KEmC14nMxgW4FBFjdequNAAECBAgQIECAAAECAqwy7gEBVhnjoBUEGgkIsBoxOYkAAQIECBAgQIAAAQLZBARY2ShbFSTAasXnYgLdCgiwuvVWGwECBAgQIECAAAECBARYZdwDAqwyxkErCDQSEGA1YnISAQIECBAgQIAAAQIEsgkIsLJRtipIgNWKz8UEuhUQYHXrrTYCBAgQIECAAAECBAgIsMq4BwRYZYyDVhBoJCDAasTkJAIECBAgQIAAAQIECGQTEGBlo2xVkACrFZ+LCXQrIMDq1lttBAgQIECAAAECBAgQEGCVcQ8IsMoYB60g0EhAgNWIyUkECBAgQIAAAQIECBDIJiDAykbZqiABVis+FxPoVkCA1a232ggQIECAAAECBAgQICDAKuMeEGCVMQ5aQaCRgACrEZOTCBAgQIAAAQIECBAgkE1AgJWNslVBAqxWfC4m0K2AAKtbb7URIECAAAECBAgQIEBAgFXGPSDAKmMctIJAIwEBViMmJxEgQIAAAQIECBAgQCCbgAArG2WrggRYrfhcTKBbAQFWt95qI0CAAAECBAgQIECAgACrjHtAgFXGOGgFgUYCAqxGTE4iQIAAAQIECBAgQIBANgEBVjbKVgUJsFrxuZhAtwICrG691UaAAAECBAgQIECAAAEBVhn3gACrjHHQCgKNBARYjZicRIAAAQIECBAgQIAAgWwCAqxslK0KEmC14nMxgW4FBFjdequNAAECBAgQIECAAAECAqwy7gEBVhnjoBUEGgkIsBoxOYkAAQIECBAgQIAAAQLZBARY2ShbFSTAasXnYgLdCgiwuvVWGwECBAgQIECAAAECBARYZdwDAqwyxkErCDQSEGA1YnISAQIECBAgQIAAAQIEsgkIsLJRtipIgNWKz8UEuhUQYHXrrTYCBAgQIECAAAECBAgIsMq4BwRYZYyDVhBoJCDAasTkJAIECBAgQIAAAQIECGQTEGBlo2xVkACrFZ+LCXQrIMDq1lttBAgQIECAAAECBAgQEGCVcQ8IsMoYB60g0EhAgNWIyUkECBAgQIAAAQIECBDIJiDAykbZqiABVis+FxPoVkCA1a232ggQIECAAAECBAgQICDAKuMeEGCVMQ5aQaCRgACrEZOTCBAgQIAAAQIECBAgkE1AgJWNslVBAqxWfC4m0K2AAKtbb7URIECAAAECBAgQIEBAgFXGPSDAKmMctIJAIwEBViMmJxEgQIAAAQIECBAgQCCbgAArG2WrggRYrfhcTKBbAQFWt95qI0CAAAECBAgQIECAgACrjHtAgFXGOGgFgUYCAqxGTE4iQIAAAQIECBAgQIBANgEBVjbKVgUJsFrxuZhAtwICrG691UaAAAECBAgQIECAAAEBVhn3gACrjHHQCgKNBARYjZicRIAAAQIECBAgQIAAgWwCAqxslK0KEmC14nMxgW4FBFjdequNAAECBAgQIECAAAECAqwy7gEBVhnjoBUEGgkIsBoxOYkAAQIECBAgQIAAAQLZBARY2ShbFSTAasXnYgLdCgiwuvVWGwECBAgQIECAAAECBARYZdwDAqwyxkErCDQSEGA1YnISAQIECBAgQIAAAQIEsgkIsLJRtipIgNWKz8UEuhUQYHXrrTYCBAgQIECAAAECBAgIsMq4BwRYZYyDVhBoJCDAasTkJAIECBAgQIAAAQIECGQTEGBlo2xVkACrFZ+LCXQrIMDq1lttBAgQIECAAAECBAgQEGCVcQ8IsMoYB60g0EhAgNWIyUkECBAgQIAAAQIECBDIJiDAykbZqiABVis+FxPoVkCA1a232ggQIECAAAECBAgQICDAKuMeEGCVMQ5aQaCRgACrEZOTCBAgQIAAAQIECBAgkE1AgJWNslVBAqxWfC4m0K2AAKtbb7URIECAAAECBAgQIEBAgFXGPSDAKmMctIJAIwEBViMmJxEgQIAAAQIECBAgQCCbgAArG2WrggRYrfhcTKBbAQFWt95qI0CAAAECBAgQIECAgACrjHtAgFXGOGgFgUYCAqxGTE4iQIAAAQIECBAgQIBANgEBVjbKVgUJsFrxuZhAtwICrG691UaAAAECBAgQIECAAAEBVhn3gACrjHHQCgKNBARYjZicRIAAAQIECBAgQIAAgWwCAqxslK0KEmC14nMxgW4FBFjdequNAAECBAgQIECAAAECAqwy7gEBVhnjoBUEGgkIsBoxOYkAAQIECBAgQIAAAQLZBARY2ShbFSTAasXnYgLdCgiwuvVWGwECBAgQIECAAAECBARYZdwDAqwyxkErCDQSEGA1YnISAQIECBAgQIAAAQIEsgkIsLJRtipIgNWKz8UEuhUQYHXrrTYCBAgQIECAAAECBAgIsMq4BwRYZYyDVhBoJCDAasTkJAIECBAgQIAAAQIECGQTEGBlo2xVkACrFZ+LCXQrIMDq1lttBAgQIECAAAECBAgQEGCVcQ8IsMoYB60g0EhAgNWIyUkECBAgQIAAAQIECBDIJiDAykbZqiABVis+FxPoVkCA1a232ggQIECAAAECBAgQICDAKuMeEGCVMQ5aQaCRgACrEZOTCBAgQIAAAQIECBAgkE1AgJWNslVBExNg/elPf0pvfvOb0wc/+MG00korpW984xtpm222mbPz733ve9Nxxx2XDjnkkHThhRe2Qqov/t3vfpde9rKXpe9973vpm9/8Ztpyyy2rv3rNa16TLrroonT66aenY489NktdcxVS1xV//4IXvCBdffXVadGiRfPW+c///M/ppJNOqs7J6THSji6j8EcffTR9+ctfTqeddlr6t3/7t/TYY4+l5ZZbrronTj311PTiF784PeEJT1iqlIceeiidf/756ayzzkp33nln9ffPfvaz0wknnJBe8YpXpOWXX36pa37zm9+kD3/4w+ncc89dcs1qq62WDjjggHTiiSemDTbYoBHFpz71qeqagw8+eOh7UoDViNpJBAgQIECAAAECBAgQyCYgwMpG2aqgiQmw/vu//7sKJe6+++4UYdab3vSmdPbZZ88aUoTINARYTYK8Bx54IO28887ppptu6k2A9cgjj6QjjjiiCpXiiDBpzTXXTL/85S/Tgw8+WP3ZkUceWYVbK6644pJ/IBFeveENb6jCxjjWXnvt9Mc//jGF0VzXRMi1xx57pFtuuWXJNeH+s5/9rArNVl111bR48eLqnPmOuH677bZLP//5z1uFiAKsVvOdiwkQIECAAAECBAgQILBgAQHWgslGcsHEBFif+MQn0qtf/eq00047pf/8z/+sVspcf/316elPf/qsMKMIsOYagXGswIrVRRHkxQqgWGE11/Gtb30rbb/99lVQE0cfVmB9/OMfr1YxPelJT0qf/OQnq4AuPGJV1sc+9rH0D//wD5XNpz/96bTvvvsuoYlVV0cddVTaaKON0he/+MX0rGc9qzrvK1/5Stp///1TrLS6/PLL01577VVdE0HZQQcdlC677LIqPL3kkkuWrLaKcw877LDqz57xjGeka6+9Nj31qU+ddRh+/etfV6u7vva1r7UeAwHWSOZBhRIgQIAAAQIECBAgQGBOAQFWGTfHRARYsXJmn332qV6Xi1Ai/i+Ci1iBdfjhh09lgLXLLrukr3/962nzzTevApg11lhjVodYqfShD32oWv1zzTXXTHyA9fDDD1dh0JVXXjnr+EcgFa8Dvuc976nOi/tkhRVWSPfee29lcNttt1XX7rrrro/zqkOxcI0Qa5VVVkk//vGP07bbbluttIqwdLPNNnvcNb/4xS/SbrvtVr1SGtdH2DXziPa8733vq15nff7zn59uvvnmVmMgwCpj4tQKAgQIECBAgAABAgSmR0CAVcZYT0SAFXscRfjwlKc8Jd1www1VmBB7Cc23B9TgCqzY/+mf/umfqlU3EUZssskm6eSTT15qz6N4LWzrrbeuRiZCsngNLeqKlT7HHHNMeuMb35he/vKXF7EHVuy1FfuARSASQVYELTOPOrR54hOfWK3CiiBlthVY0e/YWyxCmHpfqHo/qeOPP74Ke+q9oSIQi+Dwta99bfroRz+61CucEdi87nWvq1ZCDQaM8eff/e5307vf/e4qcIvVTfF6X6yeOuOMM9Kmm27a6F/Efffdl/bee+90++23V3tg1fuQDV78hS98oVpF9dKXvrQa8+h/hHdRV5w/W+B31113VWMfYWmsWovVWXHNgQceWO2RFWVGOTOPZa2+i/tnxx13rNoSZhFytVkFJ8BqdJs4iQABAgQIECBAgAABAtkEBFjZKFsVNBEBVr0Jeb3vVYQY862mCZE6wIrXxeJ1r9h7aOaeR3//939fBTf1Pkl1gBXnRlgW+27F/95///3pX/7lX6pXGEvZxD02jI+wJcK5t7/97emUU05Z6kaIgGf33XevViTFiqLZNrWPUClWHf3qV7+qNkGP/sZR7/FUWx599NFVWFW/krj++utXYWL87+Dxv//7v+lFL3pR+u1vf7skCIqwKoKweIUvjnrPqnvuuacKsuI488wz09ve9rY59zRbyF1ev246GGC9//3vrwLJCKQiqJu5wXu9Qf91112XrrjiirTnnnsus8p4LTNePfzMZz4z6wb+cZ/usMMO1d5csel/rOiKYE2AtUxaJxAgQIAAAQIECBAgQKAYAQFWGUNRfIA1+OpXrJyJ1Sxx1CuBIkC4+OKLq9fEBo86wIo/e+Yzn5niC3Dxut3gnkcR2sTrdbGxdx3axCqcn/70p9U+SREAbbzxxkv2j4rX10oKsMLiJS95SbV6aeaqovqrjR/5yEeqlVoRoMwMsGJvpgivbrzxxvSOd7yj+r8IuuKIcCzO/8AHPlBZfPvb307rrrtuGrzm85///JL9omr7eGUvVscNjkv9el4EhbHxeqxaihVdsWfVOeecUwVXcQzuPzXsP4/B100H9wer75f4kmX0abZjWaupZl7zwx/+sNob6/e///1SX8WMYC4C1/ji4aWXXpr+9m//tlrFJcAadmRdR4AAAQIECBAgQIAAgfEICLDG4z6z1uIDrDoQmfm6YP1aYXwFbrb9ieoAK/4+wpuZr5rVocpgufUKrAiwYoVTvKY3eNSrdGLPo8EyFxp8tBn6wboiIIlALVZCzXyNsF4J9bSnPa16jS5Wms0MsOL1wwia/uzP/qzaYDwCqsHjjjvuqFZTxQq2wf7WtjPDw1iRFJurx5hFaBN/Pxh4zWY6uGfV4P5TwxjV+03FuMVKsmhzbLAeR5MxanJO3a7Bjdlf+cpXplj1NfjFw1iV9apXvSq9/vWvX7LKT4A1zKi6hgABAgQIECBAgAABAuMVEGCN17+uvegAazAQmRl+zLXSpu5YHbIMbuQ9SF7veRThTARgW2yxRfXaXL0CKzb6jg26Sw6wIqip+znzNcJ4DS7266r3oRrmq4yDr1QOBlj1yqN4FXDwS5DxymWsSIrVcPXrhRH2xat8ixYtqv4sVnPNPOrN0uPP6/2nFvrPI8KrCOlir7M4Fi9eXO1xVh9Nwqkm50R5EV4deuih1T5psULvq1/9atpwww2X1PWTn/ykWhkXe2YN/p0Aa6Gj6nwCBAgQIECAAAECBAiMX0CANf4xiBYUHWDVQUk0dLZVVvH6WbwSFq8IxmtygyuI6sAm9oaKcGfmMdueR3MFNvW1pa3AigCrNoqVRvVrhHXwF69A1m5NAqzoX3xZ7/vf/37lGa8IxqbuM1exDYaH9UqrMKr3nqr3Kot9pmbbUH3mWMSeYxFyRZA1+Jpo038i8bpe9O9d73pXtY/XBRdcUK24Gtznqkk41eSc2Lcr9kKLFWsRxsXqttjwffAe2Xfffau/D/+ddtppyd8JsJqOqPMIECBAgAABAgQIECBQjoAAq4yxKDrAqjdvb0I1GKTE+XVgM9tra/H34wqw6hBjZp/metVx5nkzQ5Y6TIrgpw5/6pVQm222WbWvVOxrNVeAFSvQIuT713/912oj98EjwqD4auNsbTvvvPOqvcPq1wgjNIsVT1ddddXjQqgmAdYwG6jX7XzwwQfT4YcfXn31MF7hixBtv/32W2qT9tjf69RTT51zw/sor7aNzebrfbkGPSJgi3Dq1ltvrb5M+LnPfW7JK4px3uArjO985zurL10OhmgCrCb/kp1DgAABAgQIECBAgACBsgQEWGWMR7EB1uDeSfH1wJVXXnlWsfjCW4QYM/dPWsgKrPp1wS5WYOUOsAKlXolWb1Ber4SKDdP/8R//sXKbLcAa3Mcpwp947S32vNpqq63S8573vOq6+O9YITVzH7E6JItzYpVXbHC/7bbbVquSBjeUbxJg1Suw/uu//mupvbzm+2cSr4Hus88+6aabbkprrbVW9fXAbbbZZtZL2n6F8Etf+lK1p1Vs2L7zzjtXe3ytueaaj6trMIhr8s/7L/7iL9J3vvOdJV9+bHJNjE0cd2x0XpPTnUOAAAECBAgQIECAAAECLQUEWC0BM11ebIAVr1/tvvvuKX7Ir/dTmq3P9XkRwMRrb3WAUQc2Bx54YIoN2wdXwlQBwP9tUB7h18w9sGYLbOKaEl8hjHbVe0itt9566ZprrqleqwyzwT2nZguw6lVUs+3jFOXW+4Q98MADSwVYg/uThW/YxIqswS//RRmxUXwEY6uvvvqce2DVr0HGiq+me2DFPlNxf9x+++1V4HbZZZel2LB+riNcIniKzfxnfrFx8H74wx/+8Lg2xKqq2E8r7qNYjfbWt761WrFWf61xsL64l2LT9vhi42xHGIVl3KsxVrFvVmz2vs466zT+5yzAakzlRAIECBAgQIAAAQIECGQREGBlYWxdSJEB1mA4Mrif0my9HVypNXhuHdjM/BpdXUasTjrssMOqvZdiH6PYcLuLFVhtR2y2fZpi9VP9+t65556bTjrppGrlVHwNMDZUj2O2AKsu65BDDkkXXnjhUk2rv9Q41+uN9UbxEe5EGyJMnLlSayFfIRwci/mcYl+u2Fsqwqu5VkPNvP7ee+9N2223XbrttttSrLjbddddH3dK3deZK/nqrwlGeBWGRx55ZFp++eWHGkavEA7F5iICBAgQIECAAAECBAiMVUCANVb+JZUXGWDVr6fdfffds4YNM+nqvbLWX3/9JV/FqwObODe+jHfJJZekDTbYoNqnKIKEAw44oApdYo+ovfbaqypyUgOsaHu9miq+DBgrgebaE2wwrKqNYpVbhDqxr1McsSn6pz71qer1w3hlbq4Aqw6FYrweffTR9Dd/8zdL9twaHKM6HIqVRxEcRnAWIVBcE68/1vtNDY7FXP88ItyMFWZRTtQXAVN84bDJEXtbHXXUUdVrjlHX5ptvXt0PsSIr9vKKsC2+LBj7XMURK9AiKIs9r8Lq6KOPXmolX5N663MEWAvRci4BAgQIECBAgAABAgTKEBBglTEORQZY9Z5Om266abruuuuq/Y3mO+pX0GIT8rPPPrva1LsOZ/bYY4/q1bX4u1iNFaFVvMYVR2zqfcwxxyxZUTPJAVb9SmR8JW8wyKvdZluBNbiSKc6LvcZWWmmlKsiLFUfxOmYEWP/xH/9RBVy77bbbUsNwxBFHVOZx1PYzT4pA7Pjjj08RIMURIVvsHxVtjb+L48wzz6yCrJmves4sq34lMdq1rGPmiq4IqA499NAqpKr7G4FYfT/E6qrTTjutesUvjsEQdFl1zfWxgMHrBFjLUvT3BAgQIECAAAECBAgQKE9AgFXGmBQXYA1uhD1zP6W5yCKEiBU0sRrnBS94Qbr66qurFTrHHXdcimBhzz33rPZnir2u4th6662rcCJWZg0GJpMcYA0avPa1r00f/ehHH9e3ub5CGKuM4pXDeIUwwqTYhyqCqwic4jW7E044oQr65nqVM/as2n777as9rubbvypWOoV/lHXttddWdUVQFKudoo4IK5sc9UqzJufO9kpifLXx/PPPr8K0CPDiiJVn0YZ4DbN+PbB+LTOCuyaHAKuJknMIECBAgAABAgQIECAweQICrDLGrLgAqwwWrWgqUAdY++23X7r44ouX7LnV9HrnLUzAJu4L83I2AQIECBAgQIAAAQIE2goIsNoK5rlegJXHcSpLiVVVsR/VBz/4wfT5z39+yV5iU4nRUacFWB1Bq4YAAQIECBAgQIAAAQL/JyDAKuNWEGCVMQ4T04oIrerX/+rNzzfeeON01VVXpSc/+ckT049JbagAa1JHTrsJECBAgAABAgQIEJhUAQFWGSMnwCpjHCamFYN7lEWjY8+sxYsXV/tHOUYvIMAavbEaCBAgQIAAAQIECBAgMCggwCrjfhBglTEOE9OKWIH1xje+sdokP75aGJuX/93f/d0yvx44MR0svKECrMIHSPMIECBAgAABAgQIEOidgACrjCEVYJUxDlpBoJGAAKsRk5MIECBAgAABAgQIECCQTUCAlY2yVUECrFZ8LibQrYAAq1tvtREgQIAAAQIECBAgQECAVcY9IMAqYxy0gkAjAQFWIyYnESBAgAABAgQIECBAIJuAACsbZauCBFit+FxMoFsBAVa33mojQIAAAQIECBAgQICAAKuMe0CAVcY4aAWBRgICrEZMTiJAgAABAgQIECBAgEA2AQFWNspWBQmwWvG5mEC3AgKsbr3VRoAAAQIECBAgQIAAAQFWGfeAAKuMcdAKAo0EBFiNmJxEgAABAgQIECBAgACBbAICrGyUrQoSYLXiczGBbgUEWN16q40AAQIECBAgQIAAAQICrDLuAQFWGeOgFQQaCQiwGjE5iQABAgQIECBAgAABAtkEBFjZKFsVJMBqxediAt0KCLC69VYbAQIECBAgQIAAAQIEBFhl3AMCrDLGQSsINBIQYDVichIBAgQIECBAgAABAgSyCQiwslG2KkiA1YrPxQS6FRBgdeutNgIECBAgQIAAAQIECAiwyrgHBFhljINWEGgkIMBqxOQkAgQIECBAgAABAgQIZBMQYGWjbFWQAKsVn4sJdCsgwOrWW20ECBAgQIAAAQIECBAQYJVxDwiwyhgHrSDQSECA1YjJSQQIECBAgAABAgQIEMgmIMDKRtmqIAFWKz4XE+hWQIDVrbfaCBAgQIAAAQIECBAgIMAq4x4QYJUxDlpBoJGAAKsRk5MIECBAgAABAgQIECCQTUCAlY2yVUECrFZ8LibQrYAAq1tvtREgQIAAAQIECBAgQECAVcY9IMAqYxy0gkAjAQFWIyYnESBAgAABAgQIECBAIJuAACsbZauCBFit+FxMoFsBAVa33mojQIAAAQIECBAgQICAAKuMe0CAVcY4aAWBRgICrEZMTiJAgAABAgQIECBAgEA2AQFWNspWBQmwWvG5mEC3AgKsbr3VRoAAAQIECBAgQIAAAQFWGfeAAKuMcdAKAo0EBFiNmJxEgAABAgQIECBAgACBbAICrGyUrQoSYLXiczGBbgUEWN16q40AAQIECBAgQIAAAQICrDLuAQFWGeOgFQQaCQiwGjE5iQABAgQIECBAgAABAtkEBFjZKFsVJMBqxediAt0KCLC69VYbAQIECBAgQIAAAQIEBFhl3AMCrDLGQSsINBIQYDVichIBAgQIECBAgAABAgSyCQiwslG2KkiA1YrPxQS6FRBgdeutNgIECBAgQIAAAQIECAiwyrgHBFhljINWEGgkIMBqxOQkAgQIECBAgAABAgQIZBMQYGWjbFWQAKsVn4sJdCsgwOrWW20ECBAgQIAAAQIECBAQYJVxDwiwyhgHrSDQSECA1YjJSQQIECBAgAABAgQIEMgmIMDKRtmqIAFWKz4XE+hWQIDVrbfaCBAgQIAAAQIECBAgIMAq4x4QYJUxDlpBoJGAAKsRk5MIECBAgAABAgQIECCQTUCAlY2yVUECrFZ8LibQrYAAq1tvtREgQIAAAQIECBAgQECAVcY9IMAqYxy0gkAjAQFWIyYnESBAgAABAgQIECBAIJuAACsbZauCBFit+FxMoFsBAVa33mojQIAAAQIECBAgQICAAKuMe0CAVcY4aAWBRgICrEZMTiJAgAABAgQIECBAgEA2AQFWNspWBQmwWvG5mEC3AgKsbr3VRoAAAQIECBAgQIAAAQFWGfeAAKuMcdAKAo0EBFiNmJxEgAABAgQIECBAgACBbAICrGyUrQoSYLXiczGBbgUEWN16q40AAQIECBAgQIAAAQICrDLuAQFWGeOgFQQaCUnLAWkAACAASURBVAiwGjE5iQABAgQIECBAgAABAtkEBFjZKFsVJMBqxediAt0KCLC69VYbAQIECBAgQIAAAQIEBFhl3AMCrDLGQSsINBIQYDVichIBAgQIECBAgAABAgSyCQiwslG2KkiA1YrPxQS6FRBgdeutNgIECBAgQIAAAQIECAiwyrgHBFhljINWEGgkIMBqxOQkAgQIECBAgAABAgQIZBMQYGWjbFWQAKsVn4sJdCsgwOrWW20ECBAgQIAAAQIECBAQYJVxDwiwyhgHrSDQSECA1YjJSQQIECBAgAABAgQIEMgmIMDKRtmqIAFWKz4XE+hWQIDVrbfaCBAgQIAAAQIECBAgIMAq4x4QYJUxDlpBoJGAAKsRk5MIECBAgAABAgQIECCQTUCAlY2yVUECrFZ8LibQrYAAq1tvtREgQIAAAQIECBAgQECAVcY9IMAqYxy0gkAjAQFWIyYnESBAgAABAgQIECBAIJuAACsbZauCBFit+FxMoFsBAVa33mojQIAAAQIECBAgQICAAKuMe0CAVcY4aAWBRgICrEZMTiJAgAABAgQIECBAgEA2AQFWNspWBQmwWvG5mEC3AgKsbr3VRoAAAQIECBAgQIAAAQFWGfeAAKuMcdAKAo0EBFiNmJxEgAABAgQIECBAgACBbAICrGyUrQoSYLXiczGBbgUEWN16q40AAQIECBAgQIAAAQICrDLuAQFWGeOgFQQaCQiwGjE5iQABAgQIECBAgAABAtkEBFjZKFsVJMBqxediAt0KCLC69VYbAQIECBAgQIAAAQIEBFhl3AMCrDLGQSsINBIQYDVichIBAgQIECBAgAABAgSyCQiwslG2KkiA1YrPxQS6FRBgdeutNgIECBAgQIAAAQIECAiwyrgHBFhljINWEGgkIMBqxOQkAgQIECBAgAABAgQIZBMQYGWjbFWQAKsVn4sJdCsgwOrWW20ECBAgQIAAAQIECBAQYJVxDwiwyhgHrSDQSECA1YjJSQQIECBAgAABAgQIEMgi8MSVl0s/veh5WcqalEJuvvnmqqlbbrllUU0WYBU1HBpDYH4BAZY7hAABAgQIECBAgAABAt0J7PPCNdIFb9mouwoLqEmAVcAgaAKBSRcQYE36CGo/AQIECBAgQIAAAQKTIrDySsulq9+zSXrO01adlCZnaacAKwujQghMt4AAa7rHX+8JECBAgAABAgQIEBi9QLw2uNPzF6W37L3e1IVXoSvAGv09pgYCvReoA6ybbrqp933VQQIE+i1Q6oNRv9X1jgCBUQqY10apq2wCBLoUKHU+swdWl3eBugi0FBBgtQR0OQECxQiU+mBUDJCGECAwcQLmtYkbMg0mQGAOgVLnMwGWW5bABAkIsCZosDSVAIF5BUp9MDJsBAgQGFbAvDasnOsIEChNoNT5TIBV2p2iPQTmERBguT0IEOiLQKkPRn3x1Q8CBLoXMK91b65GAgRGI1DqfCbAGs14K5XASAQEWCNhVSgBAmMQKPXBaAwUqiRAoCcC5rWeDKRuECBgE3f3AAEC7QUEWO0NlUCAQBkCftArYxy0ggCBfALmtXyWSiJAYLwCpc5nVmCN975QO4EFCQiwFsTlZAIEChYo9cGoYDJNI0CgcAHzWuEDpHkECDQWKHU+E2A1HkInEhi/gABr/GOgBQQI5BEo9cEoT++UQoDANAqY16Zx1PWZQD8FSp3PBFj9vN/0qqcCAqyeDqxuEZhCgVIfjKZwKHSZAIFMAua1TJCKIUBg7AKlzmcCrLHfGhpAoLmAAKu5lTMJEChboNQHo7LVtI4AgZIFzGslj462ESCwEIFS5zMB1kJG0bkExiwgwBrzAKieAIFsAqU+GGXroIIIEJg6AfPa1A25DhPorUCp85kAq7e3nI71UUCA1cdR1ScC0ylQ6oPRdI6GXhMgkEPAvJZDURkECJQgUOp8JsAq4e7QBgINBQRYDaGcRoBA8QKlPhgVD6eBBAgUK2BeK3ZoNIwAgQUKlDqfCbAWOJBOJzBOAQHWOPXVTYBAToFSH4xy9lFZBAhMl4B5bbrGW28J9Fmg1PlMgNXnu07feicgwOrdkOoQgakVKPXBaGoHRMcJEGgtYF5rTagAAgQKESh1PhNgFXKDaAaBJgICrCZKziFAYBIESn0wmgQ7bSRAoEwB81qZ46JVBAgsXKDU+UyAtfCxdAWBsQkIsMZGr2ICBDILlPpglLmbiiNAYIoEzGtTNNi6SqDnAqXOZwKsnt94utcvAQFWv8ZTbwhMs0CpD0bTPCb6ToBAOwHzWjs/VxMgUI5AqfOZAKuce0RLCCxTQIC1TCInECAwIQKlPhhNCJ9mEiBQoIB5rcBB0SQCBIYSKHU+E2ANNZwuIjAeAQHWeNzVSoBAfoFSH4zy91SJBAhMi4B5bVpGWj8J9F+g1PlMgNX/e08PeyQgwOrRYOoKgSkXKPXBaMqHRfcJEGghYF5rgedSAgSKEih1PhNgFXWbaAyB+QUEWO4QAgT6IlDqg1FffPWDAIHuBcxr3ZurkQCB0QiUOp8JsEYz3kolMBIBAdZIWBVKgMAYBEp9MBoDhSoJEOiJgHmtJwOpGwQIpFLnMwGWm5PABAkIsCZosDSVAIF5BUp9MDJsBAgQGFbAvDasnOsIEChNoNT5TIBV2p2iPQTmERBguT0IEOiLQKkPRn3x1Q8CBLoXMK91b65GAgRGI1DqfCbAGs14K5XASAQEWCNhVSgBAmMQKPXBaAwUqiRAoCcC5rWeDKRuECDgFUL3AAEC7QUEWO0NlUCAQBkCftArYxy0ggCBfALmtXyWSiJAYLwCpc5nVmCN975QO4EFCQiwFsTlZAIEChYo9cGoYDJNI0CgcAHzWuEDpHkECDQWKHU+E2A1HkInEhi/gABr/GOgBQQI5BEo9cEoT++UQoDANAqY16Zx1PWZQD8FSp3PBFj9vN/0qqcCAqyeDqxuEZhCgVIfjKZwKHSZAIFMAua1TJCKIUBg7AKlzmcCrLHfGhpAoLmAAKu5lTMJEChboNQHo7LVtI4AgZIFzGslj462ESCwEIFS5zMB1kJG0bkExiwgwBrzAKieAIFsAqU+GGXroIIIEJg6AfPa1A25DhPorUCp85kAq7e3nI71UUCA1cdR1ScC0ylQ6oPRdI6GXhMgkEPAvJZDURkECJQgUOp8JsAq4e7QBgINBQRYDaGcRoBA8QKlPhgVD6eBBAgUK2BeK3ZoNIwAgQUKlDqfCbAWOJBOJzBOAQHWOPXVTYBAToFSH4xy9lFZBAhMl4B5bbrGW28J9Fmg1PlMgNXnu07feicgwOrdkOoQgakVKPXBaGoHRMcJEGgtYF5rTagAAgQKESh1PhNgFXKDaAaBJgICrCZKziFAYBIESn0wmgQ7bSRAoEwB81qZ46JVBAgsXKDU+UyAtfCxdAWBsQkIsMZGr2ICBDILlPpglLmbiiNAYIoEzGtTNNi6SqDnAqXOZwKsnt94utcvAQFWv8ZTbwhMs0CpD0bTPCb6ToBAOwHzWjs/VxMgUI5AqfOZAKuce0RLCCxTQIC1TCInECAwIQKlPhhNCJ9mEiBQoIB5rcBB0SQCBIYSKHU+E2ANNZwuIjAeAQHWeNzVSoBAfoFSH4zy91SJBAhMi4B5bVpGWj8J9F+g1PlMgNX/e08PeyQgwOrRYOoKgSkXKPXBaMqHRfcJEGghYF5rgedSAgSKEih1PhNgFXWbaAyB+QUEWO4QAgT6IlDqg1FffPWDAIHuBcxr3ZurkQCB0QiUOp8JsEYz3kolMBIBAdZIWBVKgMAYBEp9MBoDhSoJEOiJgHmtJwOpGwQIpFLnMwGWm5PABAkIsCZosDSVAIF5BUp9MDJsBAgQGFbAvDasnOsIEChNoNT5TIBV2p2iPQTmERBguT0IEOiLQKkPRn3x1Q8CBLoXMK91b65GAgRGI1DqfCbAGs14K5XASAQEWCNhVSgBAmMQKPXBaAwUqiRAoCcC5rWeDKRuECDgFUL3AAEC7QUEWO0NlUCAQBkCftArYxy0ggCBfALmtXyWSiJAYLwCpc5nVmCN975QO4EFCQiwFsTlZAIEChYo9cGoYDJNI0CgcAHzWuEDpHkECDQWKHU+E2A1HkInEhi/gABr/GOgBQQI5BEo9cEoT++UQoDANAqY16Zx1PWZQD8FSp3PBFj9vN/0qqcCAqyeDqxuEZhCgVIfjKZwKHSZAIFMAua1TJCKIUBg7AKlzmcCrLHfGhpAoLmAAKu5lTMJEChboNQHo7LVtI4AgZIFzGslj462ESCwEIFS5zMB1kJG0bkExiwgwBrzAKieAIFsAqU+GGXroIIIEJg6AfPa1A25DhPorUCp85kAq7e3nI71UUCA1cdR1ScC0ylQ6oPRdI6GXhMgkEPAvJZDURkECJQgUOp8JsAq4e7QBgINBQRYDaGcRoBA8QKlPhgVD6eBBAgUK2BeK3ZoNIwAgQUKlDqfCbAWOJBOJzBOAQHWOPXVTYBAToFSH4xy9lFZBAhMl4B5bbrGW28J9Fmg1PlMgNXnu07feicgwOrdkOoQgakVKPXBaGoHRMcJEGgtYF5rTagAAgQKESh1PhNgFXKDaAaBJgICrCZKziFAYBIESn0wmgQ7bSRAoEwB81qZ46JVBAgsXKDU+UyAtfCxdAWBsQkIsMZGr2ICBDILlPpglLmbiiNAYIoEzGtTNNi6SqDnAqXOZwKsnt94utcvAQFWv8ZTbwhMs0CpD0bTPCb6ToBAOwHzWjs/VxMgUI5AqfOZAKuce0RLCCxTQIC1TCInECAwIQKlPhhNCJ9mEiBQoIB5rcBB0SQCBIYSKHU+E2ANNZwuIjAeAQHWeNzVSoBAfoFSH4zy91SJBAhMi4B5bVpGWj8J9F+g1PlMgNX/e08PeyQgwOrRYOoKgSkXKPXBaMqHRfcJEGghYF5rgedSAgSKEih1PhNgFXWbaAyB+QUEWO4QAgT6IlDqg1FffPWDAIHuBcxr3ZurkQCB0QiUOp8JsEYz3kolMBIBAdZIWBVKgMAYBEp9MBoDhSoJEOiJgHmtJwOpGwQIpFLnMwGWm5PABAkIsCZosDSVAIF5BUp9MDJsBAgQGFbAvDasnOsIEChNoNT5TIBV2p2iPQTmERBguT0IEOiLQKkPRn3x1Q8CBLoXMK91b65GAgRGI1DqfCbAGs14K5XASAQEWCNhVSgBAmMQKPXBaAwUqiRAoCcC5rWeDKRuECDgFUL3AAEC7QUEWO0NlUCAQBkCftArYxy0ggCBfALmtXyWSiJAYLwCpc5nVmCN975QO4EFCQiwFsTlZAIEChYo9cGoYDJNI0CgcAHzWuEDpHkECDQWKHU+E2A1HkInEhi/gABr/GOgBQQI5BEo9cEoT++UQoDANAqY16Zx1PWZQD8FSp3PBFj9vN/0qqcCAqyeDqxuEZhCgVIfjKZwKHSZAIFMAua1TJCKIUBg7AKlzmcCrLHfGhpAoLmAAKu5lTMJEChboNQHo7LVtI4AgZIFzGslj462ESCwEIFS5zMB1kJG0bkExiwgwBrzAKieAIFsAqU+GGXroIIIEJg6AfPa1A25DhPorUCp85kAq7e3nI71UUCA1cdR1ScC0ylQ6oPRdI6GXhMgkEPAvJZDURkECJQgUOp8JsAq4e7QBgINBQRYDaGcRoBA8QKlPhgVD6eBBAgUK2BeK3ZoNIwAgQUKlDqfCbAWOJBOJzBOAQHWOPXVTYBAToFSH4xy9lFZBAhMl4B5bbrGW28J9Fmg1PlMgNXnu07feicgwOrdkOoQgakVKPXBaGoHRMcJEGgtYF5rTagAAgQKESh1PhNgFXKDaAaBJgICrCZKziFAYBIESn0wmgQ7bSRAoEwB81qZ46JVBAgsXKDU+UyAtfCxdAWBsQkIsMZGr2ICBDILlPpglLmbiiNAYIoEzGtTNNi6SqDnAqXOZwKsnt94utcvAQFWv8ZTbwhMs0CpD0bTPCb6ToBAOwHzWjs/VxMgUI5AqfOZAKuce0RLCCxTQIC1TCInECAwIQKlPhhNCJ9mEiBQoIB5rcBB0SQCBIYSKHU+E2ANNZwuIjAeAQHWeNzVSoBAfoFSH4zy91SJBAhMi4B5bVpGWj8J9F+g1PlMgNX/e08PeyQgwOrRYOoKgSkXKPXBaMqHRfcJEGghYF5rgedSAgSKEih1PhNgFXWbaAyB+QUEWO4QAgT6IlDqg1FffPWDAIHuBcxr3ZurkQCB0QiUOp8JsEYz3kolQIAAAQIECBAgQIAAAQIECBDIJCDAygSpGAIECBAgQIAAAQIECBAgQIAAgdEICLBG46pUAgQIECBAgAABAgQIECBAgACBTAICrEyQiiFAgAABAgQIECBAgAABAgQIEBiNgABrNK5KJUCAAAECBAgQIECAAAECBAgQyCQgwMoEqRgCBAgQIECAAAECBAgQIECAAIHRCAiwRuOqVAIECBAgQIAAAQIECBAgQIAAgUwCAqxMkIohQIAAAQIECBAgQIAAAQIECBAYjYAAazSuSiVAgAABAgQIECBAgAABAgQIEMgkIMDKBKkYAgQIECBAgAABAgQIECBAgACB0QgIsEbjqlQCBAgQIECAAAECBAgQIECAAIFMAgKsTJCKIUCAAAECBAgQIECAAAECBAgQGI2AAGs0rkolQIAAAQIECBAgQIAAAQIECBDIJCDAygSpGAIECBAgQIAAAQIECBAgQIAAgdEICLBG46pUAtkEHn300fSZz3wmnXzyyemWW26pyt1www3TkUcemQ499NC0yiqrZKtLQQQIEMgh8Jvf/CZ9+MMfTueee2668847qyJXW221dMABB6QTTzwxbbDBBrNW86Mf/Sgdc8wx6Stf+Up65JFHGl2To73KIECAwEIEbrzxxrTDDjukv/qrv0pf/OIX0xOf+MSlLn/ooYfS+eefn84666wl8+Czn/3sdMIJJ6RXvOIVafnll19Ilc4lQIBANoGZz1vLLbdc2nXXXdNJJ52Uttpqq1nrueuuu6q/v/TSS9ODDz6YVlxxxbTzzjunM844I2266abZ2rasggRYyxLy9wTGKPDHP/4xnX766eld73pX1Yo11lgjrbDCCun++++v/nu//farHo4WLVo0xlaqmgABAv9fIAKrPfbYY0ngvvbaa6eVVlop/exnP0uPPfZYWnXVVdPixYurcwaP6667Lu29997pV7/6VfVQtM466yy55qlPfWq64oor0nOf+1zUBAgQGKvAfffdV4VX8UvFl770pbMGWBFeveENb0gXXXRR1daYB+OZ7oEHHqj+O34Jedppp1VznYMAAQJdCsTCiFe96lXVM1nMQeutt1665557ql8cRpAVz2gRsg8et99+exVw3XHHHdU5T3nKU1LMhXHNXM91o+qTAGtUssolkEEgfmDbZ5990uqrr54uu+yytOOOO1al/uAHP6j+PCaRM888s3oQchAgQGDcAvEgc9BBB1Xz1Ytf/OJ0ySWXLFltFauyDjvssOrPnvGMZ6Rrr702RTAVR/xWb6eddkq33nprtULrHe94R/VQNXhN/P1nP/vZWVc6jLvf6idAYDoEYo5705velD7ykY9UHZ4rwIpVV0cddVTaaKONqoDrWc96VvrTn/5UrS7df//9q7nt8ssvT3vttdd0wOklAQJFCHz3u99Nu+yySzUHvf/970+HH354tRo0QvdYNBFv/Ky//vrp+uuvT09/+tOrNv/ud79L++67b/rqV7+aXv3qV1cr7GNV/eA1z3zmM6u/n2uFfc7OC7ByaiqLQEaBmBQipLr66qvT2WefXU0wg0dMLBFoxcPRN77xjbTuuutmrF1RBAgQWLjAj3/847TttttWv9WLOWqzzTZ7XCG/+MUv0m677Za+973vpY9//ONV2BXHOeeck9785jdXD1XxQ93gq9H1NTfddFO68sorq98AOggQIDAOgXrlwiabbJJiRcKLXvSipVZg3XvvvWm77bZLt91226xzVsx9Bx988Kzz3Tj6pE4CBKZDIFaBxtzzyU9+Mr3zne+swqonPOEJSzpf/+wZQdRVV11VvR4Yx5e//OW0++67p5j3Zv7MOfiLy9l+Xh2FrABrFKrKJJBBoP5BMF69ueGGG6qgavD47W9/W00m8XfxG716dVaGqhVBgACBoQSuueaadOCBB6bY5+ULX/jCrKulXvOa11Sv1cRv+o499tj08MMPV0vVI5waDLUGG3DqqadWq7Ii5PrABz4wVNtcRIAAgTYCP/nJT9JLXvKSatuGeP0vAvjZ9sCKeTB+8Ntyyy2r57PY/mHwiBWnW2+9dbV64Vvf+la1OstBgACBUQvEmzsRuscx28+Wc9V/xBFHVIsp3v72t6dTTjllqdNidXw8x8XPpRHyr7zyyiPtigBrpLwKJzC8QCTfMRHEaob4we7P//zPlyps5g+Cw9fmSgIECIxeIH77F6/PxANOHWDFaoUXvvCF1X5XsQ9W/EA484gwLF61met1ndG3XA0ECEyzQIRNsWdMBFIRUMWeLxFmzRZgxWs5sbVDhPkRyg+ucAjDeB3nZS97WTXfxVYRe+655zTT6jsBAh0J1D9bLiRois3aX/7yl6evfe1r1bNbvEo487j55pur+XCttdZK3/nOd6r9sUZ5CLBGqatsAi0EzjvvvGoD0Pkmmfe+973puOOOS4cccki68MILW9TmUgIECIxe4Ic//GG1N9bvf//7ahn6Nttsk+rVplH7XKsRun44Gr2EGggQmBSB2Lvqfe97X7ViNFaDxnPX97///TkDrHq1wnwrRv0CclJGXzsJ9EegDtdjboqfIeNDYPHLxLvvvrvadzSCqvjvv/zLv1zS6Z///OfVLw/jWW2uN37iF5CxqjTO/eY3v1mtPh3lIcAapa6yCbQQaBJONTmnRRNcSoAAgWwCv/71r6sl5vFbvFe+8pXpE5/4RPXA1CScanJOtoYqiAABAgMC9abH8UNZrECIVwjrOWm2FVhNwqkm5xgEAgQI5BSof26MD+rEXqSxt2i84hwrSuf6UnSTcKrJOTn7IcDKqaksAhkFmoRTTc7J2CRFESBAYCiBCK8OPfTQ9OlPfzptvPHG1ZdqNtxww6qsJuFUk3OGapiLCBAgMI9A/RGJ2LA9Pqrz13/914+btwRYbh8CBCZFIJ7DLrjggqq58RXoj33sY2n77bevXnOOrxLGyqzYozReAYyVVPHF6CbhVJNzchoJsHJqKotARoEm4VSTczI2SVEECBBYsMA999xTfXY5Vl4NflK+LqhJONXknAU3zAUECBCYRyD27Isf6OKT8R/60IeqbR1mzlsCLLcQAQKTIlC/3rzccstVXxbcaaedHtf0wf356i8KNgmnmpyT00iAlVNTWQQyCsTrNfFDX7xyE587XWGFFZYqvQ6wXv/611fvMTsIECBQkkDsmRAbft56663Vlwk/97nPVb/RGzyafBWnDrDWW2+99O1vfzutu+66JXVTWwgQ6KFAvC4YG7fHc1j9ynOTACu+mBp7Zc31xa4oo36F8Kyzzkpve9vbeqinSwQIlCZQ/9y41VZbzfqF1Ghv/dXnen/lBx54oPqq6r//+7+nr3/969XHxWYedYAV515//fVpiy22GGnXBVgj5VU4geEFfIVweDtXEiAwfoEvfelL1Q9/sWF7PPxceumlac0111yqYb5COP6x0gICBJYWqEOmJjaxh0y9ebGvEDYRcw4BAl0L1Isj5vui82c/+9kqtK8DLF8h7HqU1EdgggXqL3OttNJK6YYbbqhevRk86kQ8VibM9VWICe6+phMgMKEC8cWuxYsXV5+Qf+yxx9Jb3/rWdMopp6RVVlll1h49/PDD1cPSlVdeWX1y/qCDDlrqvHpFw3xf9ZpQLs0mQKBQgVgZFfv2zXbEvHX//feneBUn9ouJcD5+OHzOc56Trrnmmiq0j03f4/ksNkkePOpVp3/4wx/m/PJqoSSaRYDABAvEl55jz6v111+/+tky/nfmUa/AGny7p371cK5VpXUwtvvuu1cfulh55ZVHqmQF1kh5FU5geIGHHnoo7bPPPtWmofV7yIOlxRLNHXfcsQq24nP0XqkZ3tqVBAjkE6hfu4nwKparH3nkkWn55Zeft4Jzzjmn2mtml112SZdffvnjwq56E+X4Wk6EXLvuumu+xiqJAAECQwjM9xXCWFW63Xbbpdtuu23WOSuC+oMPPnjW+W6IpriEAAECjQTigzrxnHXjjTemiy++uNqqZvCon7fiC4Wxan7//fev/jr2y4pwapNNNlnqZ85HHnmk+sXjZZddNuvPq40atsCTBFgLBHM6gS4FrrjiiirEWn311at9sOI3evGliB/84AfVn8dv8U4//fR07LHHdtksdREgQGBWgbvuuqvaFDT2vIrw6uijj67mrGUdg9edcMIJ6bjjjqtCrPgqTnzu+ZJLLknzLXlfVvn+ngABAjkF5guwop7Y2+qoo46qfskYofzmm2+eYnVqrMiKHwrjB8lY3RV7BDoIECDQlUAdoMdrz/H/77XXXtUvGQeft+LjFLGVzZOf/OSqWbG5e8xV8QXpWF0fH7WIn01jsUX8HHryySdX+5tee+211dcNR30IsEYtrHwCLQQi1T7++OOrB6E4Yhl6bOYey9bj2G+//arN2xctWtSiFpcSIEAgj0C9QWiT0maG74N7Zq244oppnXXWqT7fHCu54oEoAv3nPve5TYp2DgECBEYqsKwAKwKq+GR9/Qri2muvneKrhrH9QxyxMvW0005LMdc5CBAg0JVA/GwZ2zqcdNJJVZWrrbZaetKTnrTkeWuttdaqwqvY6H3wiE3cI+z6n//5nyWvTt93330pyoswLLaO2GOPPTrphgCrE2aVEBhe4NFHH63eJ450+5ZbbqkK2nDDDauHn3g4mmtfmeFrdCUBAgQWLjC4l1WTq2dbPfqjH/0oHXPMMdUqhXgoigerAw44IJ144olp1IabKgAABJBJREFUgw02aFKscwgQIDBygWUFWNGAWJ0Qv2SMX0LeeeedVZvia6yxyjT2/VvWq9Uj74QKCBCYSoFYDRpb0USQFXv2xS8KI8R63eteV60cjX39ZjtitXwEX/F6YWzuHgF8vB10xhlnpE033bQzSwFWZ9QqIkCAAAECBAgQIECAAAECBAgQGEZAgDWMmmsIECBAgAABAgQIECBAgAABAgQ6ExBgdUatIgIECBAgQIAAAQIECBAgQIAAgWEEBFjDqLmGAAECBAgQIECAAAECBAgQIECgMwEBVmfUKiJAgAABAgQIECBAgAABAgQIEBhGQIA1jJprCBAgQIAAAQIECBAgQIAAAQIEOhMQYHVGrSICBAgQIECAAAECBAgQIECAAIFhBARYw6i5hgABAgQIECBAgAABAgQIECBAoDMBAVZn1CoiQIAAAQIECBAgQIAAAQIECBAYRkCANYyaawgQIECAAAECBAgQIECAAAECBDoTEGB1Rq0iAgQIECBAgAABAgQIECBAgACBYQQEWMOouYYAAQIECBAgQIAAAQIECBAgQKAzAQFWZ9QqIkCAAAECBAgQIECAAAECBAgQGEZAgDWMmmsIECBAgAABAgQIECBAgAABAgQ6ExBgdUatIgIECBAgQIAAAQIECBAgQIAAgWEEBFjDqLmGAAECBAgQIECAAAECBAgQIECgMwEBVmfUKiJAgAABAgQIECBAgAABAgQIEBhGQIA1jJprCBAgQIAAAQIECBAgQIAAAQIEOhMQYHVGrSICBAgQIECAAAECBAgQIECAAIFhBARYw6i5hgABAgQIECBAgAABAgQIECBAoDMBAVZn1CoiQIAAAQIECBAgQIAAAQIECBAYRkCANYyaawgQIECAAAECBAgQIECAAAECBDoTEGB1Rq0iAgQIECBAgAABAgQIECBAgACBYQQEWMOouYYAAQIECBAgQIAAAQIECBAgQKAzAQFWZ9QqIkCAAAECBAgQIECAAAECBAgQGEZAgDWMmmsIECBAgAABAgQIECBAgAABAgQ6ExBgdUatIgIECBAgQIAAAQIECBAgQIAAgWEEBFjDqLmGAAECBAgQIECAAAECBAgQIECgMwEBVmfUKiJAgAABAgQIECBAgAABAgQIEBhGQIA1jJprCBAgQIAAAQIECBAgQIAAAQIEOhMQYHVGrSICBAgQIECAAAECBAgQIECAAIFhBARYw6i5hgABAgQIECBAgAABAgQIECBAoDMBAVZn1CoiQIAAAQIECBAgQIAAAQIECBAYRkCANYyaawgQIECAAAECBAgQIECAAAECBDoTEGB1Rq0iAgQIECBAgAABAgQIECBAgACBYQQEWMOouYYAAQIECBAgQIAAAQIECBAgQKAzAQFWZ9QqIkCAAAECBAgQIECAAAECBAgQGEZAgDWMmmsIECBAgAABAgQIECBAgAABAgQ6ExBgdUatIgIECBAgQIAAAQIECBAgQIAAgWEEBFjDqLmGAAECBAgQIECAAAECBAgQIECgMwEBVmfUKiJAgAABAgQIECBAgAABAgQIEBhG4P8BLvW7lzFOEl8AAAAASUVORK5CYII=" id="74" name="Google Shape;74;p4"/>
          <p:cNvSpPr/>
          <p:nvPr/>
        </p:nvSpPr>
        <p:spPr>
          <a:xfrm>
            <a:off x="155575" y="-144463"/>
            <a:ext cx="2369416" cy="16615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LAAAALlCAYAAADUsh+xAAAAAXNSR0IArs4c6QAAIABJREFUeF7s3Qn8PuW8//EhIjqSpPxlz5I6thwtkrKklaQsWXOQEqEVR5SliFS0IJEsCaeikKWIIrIdWZI1u+y7LP0f7zn/+f3nN7+Za5mZ+57Pdc1rHo/zcPjNPXPN87q+133N+77mmutce+211xZsCCCAAAIIIIAAAggggAACCCCAAAIIGBW4DgGW0ZqhWAgggAACCCCAAAIIIIAAAggggAACpQABFg0BAQQQQAABBBBAAAEEEEAAAQQQQMC0AAGW6eqhcAgggAACCCCAAAIIIIAAAggggAACBFi0AQQQQAABBBBAAAEEEEAAAQQQQAAB0wIEWKarh8IhgAACCCCAAAIIIIAAAggggAACCBBg0QYQQAABBBBAAAEEEEAAAQQQQAABBEwLEGCZrh4KhwACCCCAAAIIIIAAAggggAACCCBAgEUbQAABBBBAAAEEEEAAAQQQQAABBBAwLUCAZbp6KBwCCCCAAAIIIIAAAggggAACCCCAAAEWbQABBBBAAAEEEEAAAQQQQAABBBBAwLQAAZbp6qFwCCCAAAIIIIAAAggggAACCCCAAAIEWLQBBBBAAAEEEEAAAQQQQAABBBBAAAHTAgRYpquHwiGAAAIIIIAAAggggAACCCCAAAIIEGDRBhBAAAEEEEAAAQQQQAABBBBAAAEETAsQYJmuHgqHAAIIIIAAAggggAACCCCAAAIIIECARRtAAAEEEEAAAQQQQAABBBBAAAEEEDAtQIBlunooHAIIIIAAAggggAACCCCAAAIIIIAAARZtAAEEEEAAAQQQQAABBBBAAAEEEEDAtAABlunqoXAIIIAAAggggAACCCCAAAIIIIAAAgRYtAEEEEAAAQQQQAABBBBAAAEEEEAAAdMCBFimq4fCIYAAAggggAACCCCAAAIIIIAAAggQYNEGEEAAAQQQQAABBBBAAAEEEEAAAQRMCxBgma4eCocAAggggAACCCCAAAIIIIAAAgggQIBFG0AAAQQQQAABBBBAAAEEEEAAAQQQMC1AgGW6eigcAggggAACCCCAAAIIIIAAAggggAABFm0AAQQQQAABBBBAAAEEEEAAAQQQQMC0AAGW6eqhcAgggAACCCCAAAIIIIAAAggggAACBFi0AQQQQAABBBBAAAEEEEAAAQQQQAAB0wIEWKarh8IhgAACCCCAAAIIIIAAAggggAACCBBg0QYQQAABBBBAAAEEEEAAAQQQQAABBEwLEGCZrh4KhwACCCCAAAIIIIAAAggggAACCCBAgEUbQAABBBBAAAEEEEAAAQQQQAABBBAwLUCAZbp6KBwCCCCAAAIIIIAAAggggAACCCCAAAEWbQABBBBAAAEEEEAAAQQQQAABBBBAwLQAAZbp6qFwCCCAAAIIIIAAAggggAACCCCAAAIEWLQBBBBAAAEEEEAAAQQQQAABBBBAAAHTAgRYpquHwiGAAAIIIIAAAggggAACCCCAAAIIEGDRBhBAAAEEEEAAAQQQQAABBBBAAAEETAsQYJmunu7C/fSnPy0233zz4qqrrlplpxvd6EbFRRddVGy66aaJXh3FRsCuwD//+c/iy1/+cvHf//3fxXnnnVd8+9vfLv70pz+tKPB1r3vd4pa3vGVxn/vcp9hyyy2LnXbaqbjzne9cXP/614++KJ3rW9/6VvH2t7/de6773//+xSMf+cjitre9bXGd61wn+lx8IF2BJz3pScXb3va21gs46qijikMOOSSJi3vlK19ZHHrooa1lff/731/ssssuSVzHMgr5xz/+sdh5552LT37yk6uc7ja3uU3x2c9+tuyHLGxf+MIXiq233rr485//HFRW1/jmAQ94QHHuuecWa665poVLowwIrCLw17/+tfz7u/DCC4vzzz+/+O53v1tcffXVK40R9Deq8cGjHvWo4qEPfWhxwxveMFry2muvLX7wgx8Ub3nLW4pzzjlnlbHIuuuuW9z73vcu/vM//7PYcccdixvf+MbR5/j5z39e3k987GMfK/uaH/3oRyuNd3TMDTfcsHjgAx9Y7LXXXsXd7na3YrXVVgs+j65Bf+8XXHBB8aEPfah00znrYyodTH3Zfe973/I7QP3eeuutF3yOkB0//OEPl0YqT32T68Me9jDvIRbtVBUghzr3YrIDAgECpgMs1yDGdW31DvXRj350eSMZ06EGuE2+CwHW5FVAAWYm8Je//KV417veVd5g1wejIQwKtbbffvvihS98YbHZZpt5+6Mh59Kg9cADDywHreuss05I8cpB27Oe9azihBNO6Nz/yU9+cnHqqaeaCcdcYYfrousD4V133TXYKAhyop0IsCaCjzjt5ZdfXihk/u1vf9v6qdgfngiw0gqwQsazz3zmM4vXve51wX3s7373uzL8uPTSSztbIoFfxB/pgF3//ve/F2eccUbx8pe/vLjiiiuijqQft172speV38FrrLFG0GcVJD372c8uzjrrrKD9dQ6V7TnPeY73x7Rf/vKXxZFHHll+33f1V10nveMd71i88Y1vLLbddltnO5bRa1/72uLd73539Dl07oc85CHFscceWwZmQ7eu8Y9+DLz44ouLW93qVq2nWIZT/cSp13loPb3vfe8rg91//etfrR/hx6xQybz3yzLAalaZfuk45phjit122y14YGC92ucaYLl+yWWgZr3Vplu+b3zjG2X/8c1vfnPwRfi+fDXjSsG7ZnkN2RSa6RfN7bbbznsY/Xq4zTbbOK/PN5jznmTkHfoGWM1iKJjTYH399dcfuYTLOxwB1vKs+57p9a9/fXmD6tpiZssRYOUXYN30pjctPvWpTxWbbLJJUDPTLODdd999lVkj9Q8zLgqiHLxTSEDpO4m+q/Uj2c1udjPnrpoNtccee/QKftReTjnllGKttdbqPMcHPvCBoFlHrkLq+/mAAw7o/LHO9Z3lc6r+XaGcruUJT3jCoHs7BVH6O/n617++0qkf85jHFKeffnpxvetdr7VIy3CqTpxDnYfU65e+9KVyNp8rOPWNoUPOwz7pC8wiwKqqae+99y4T/9BfOCxXLwHWqo8iMFCz3GLTLduQgUPbVbu+fJd5rnrZuqbPN8uvwbUGdRa2sQIsXcvNb37zQvWyxRZbWLi06DIQYEWTLfUDmlH5iEc8onycyLVpdqb2cd1cVp8nwMovwFLdvvjFLy5e8pKXeNtnaJtiXOSlHGWHMQIsFUSPx5155pmd9ymf+9znyll3sTOj6hf5tKc9rZxt3bWswRjBjM530kknFc94xjNafccIsHRg/VCn8YtmZPXdNO5SeNh8fNA33lmGk64plzr31Y9mlGoZjI9//OPOXQmwfJLz+PdZBViqUl/HnUq1E2ARYKXSVlMu59e+9rVyZpJ+oRtr6/ryHWOQ0ixjyBd9yOOD1XF9v0iOZRRynDEDLJ1Psx8UHmidjdQ2AizbNeZ7fLAq/eqrr1584hOfCApSCbDyDLD0uJJmYd3+9rd3Nmrt8+AHP7i45pprnPsRYC2nbxgrwFJpu4IT/c1rJvhHP/rRwRelmUWPf/zjW48zVjDjastjBVi6AAV6epSy7+QEPYqpR3frm2Zk6/HBO9zhDp3Wy3DKqc5djfYf//hHOUP55JNP9rbtkHGt9yDskLzA7AIspfXq6EIW5Uu+djO8AB4hzLBSjV6SvlA1NV3rWnRt//Ef/1EcccQRxVZbbbViUWH9MnrZZZeVU8+1+HrzOf62L18txKpfEK+88kqnhmZxaH0rLcyqRV+1yPv3v//94sQTTyx/7dSv8vUt5Iv+xz/+cXG/+92vXAzWt4XeXPmOM8a/jx1gqUyqAz2WwwLRY9RQ/DFyXcQ9pq2GzsBJKcCKbQk5LuIeE3DoZnq//fbrZAv5bqo+TIAV2/r67R9Tv74zdAUyGos89rGP7fz4f/3Xf5Xjg5vc5CbFV7/61UIhUddSBBq7aImBtnUyxwpmVNCutjxmgBW7fmAd8De/+U05+0pjtvqmmUDy7np8UPsuwymnOne1e9+6V7HjWt/fGP+evkDSAVb95qx6k4VuGLVQ4e9///vO2hma1qdf7eleAQFWunWXWsl9syY0WDzssMOcC6KqH9LC7Vr/ptqaoVLIL0+aHfSe97yn/MW9a9Nbe1796lev9PhJSIClfR7+8IcHV49vWn3wgQbu6AoFmjdteivU5z//+eKlL32p89drvb3xgx/8YLngPtvyBXIMsFxBU5tw6GOEBFh5zsBSm9h4443Lt7Ld4ha3aP0j9H031T9EgLWcfqweYOmHcn1XP/WpTy1/3FI96kVS+h7SzLnnPve5hWZ3d21aA+vTn/50sdFGG63YRZ9VqKLvp7ZNazlq8fT6Y4F6Q7Le/qmyNTfXd109mNHYQ2tyPvGJTywXTNd/1/arX/2qfPOtxkFtbxetzqc3+ymcaL5lsR5gVefQ+lz3ute9yjXAVD4tjK+yv/Wtby0Xudd/79pCxjptn5WzFpzXOKy+6V7ycY97nLPxLNoptzrvwox9+qBvXS+nJ+AsyxLIJsCqg/lmM7R9OSwLnPMMEyDAGubHp8MF3vGOd3ROsY9d0Px//ud/ykGgFoFvfvm62rRKG/tom4IaDXR/+MMfrnKu5tUr+H/KU55SDhBDNyuPEcYEWNW16XqPPvro4pBDDum8XE1jP/7440M52G9EgRwDLN/fd5Mv9DFCAqx8Ayy1ia4fCmIe+dZxCLBG7KAch1LQoh8+FHrobZJ6G3rXFrLWj4KqHXbYYcUh9CIZhWG//vWvVzlsV5/hayt6U7EWQW9uCmYOPvjg8ntQC2q73uLuCx/0CN4ll1xSrLfeeiudZq+99irHQ695zWuC3szsm6HTN9TQD4yveMUrVipbyOOD+sCinXKr87a/h5C/hebn+tb1cnoCzrIsgSwDLOH53vjT/HJQsq9HcdTRXnTRReWzz/qiuPrqq1eqC/26cetb37rYfPPNyy8XPXLS7JhDKk+P/uhtY5oeqnVX9P9rKmu1rb322uVjQjqHXieqc9a3MQavumYNrjVQksd3v/vdlR530uvmt9xyy/LGW7+iuL6QQ6f865znnHNOOVPki1/84opfVPTq3ac//enlgo+a/tzchk43dnV4Yzo0y61fqc4+++zSWCFGsz3JWGvuqJ41M1DBiH55GnPTIEahrgYAmjLeLIfqVW890vk1+LrTne7kLYNm+6jN6BXI+pup/8KnvxENWnS8Pffcs7jPfe7jHADpWhfdfvp4um6mdU0f+chHCv2dhm7qTzT9X4+G7LLLLis+1rb+Qv2YroVQu86t1y3rcUPNEKufq7l/zOOD1WetPEbYJ8DSNfjeuPigBz2o7KO6+rv635NmxWk2hP4e6n33ne985/ItUW19d59+XOfUjYJeQqJHHNVn1W9MhwY/Or4eXz3ttNOK8847r9Av9/VrWnfddYu73/3uZfvdddddWx878f0dVK9N16D/Jz/5Sbm7Zirob0mhodqrvrcPPfTQ1kOFDFr1vapHQd75zneW36v6Tqv/ah/znea7ntB/j3l8sDpmyGOEoWOAvt+5VVlC25b6cC0M/Za3vKWs3/pjPaH9e3XO2P1D62LK/WIfMesKnr73ve8V97///Qv13SFb13H0N6/xiMaAF154YTnu1feGytl87F1/N5p9o0et9H2i/q0t1HCVLWR2a9di2rpO15MTFv/ufXXje3FKs79Tv68fpto213jENcO6zzimeX5fSKa3wH/2s58t1IaGbL6/n+Y9Xci5FJ6oXV166aUr7d41ayzkmF379HHKvc713aSw901vetNKbNWMxbaZg9oxZCwwpK74bBoC2QZYvl89m9NDhwQkGnjrl4oNNtjAW+v6otUbRvbff/9VwgzXh/W8ukIfDVw0EAgdvLYdsyqDwiLXo5b1z2pxxFe96lXFPvvs0zpw8Q041eHoxkIh1Xe+853OS+16G9iQ+unq8BbhUF2YBoLPe97zyse+YjYFeQqFNt1005iPte6rL0wNTPUFoV+6QjeVQb9IabDUHKSqvWjKuG5UmoPcruPr5ve4444rb+a7fslbdPsJvfb6fq4bN91460Z/6KNmXa9vrspx17vetVzUuU9IHnLNXYNb9TEaxOka27aQ6fUh5x+yT98AS+d09SeuQb1es61HNTTLLXTTjDX9vbS9Gj2kH1dd7LvvvuXajfVtjACrbx+hcO6YY44J+s5Tn6GASo+buDZ9x+gmR6FT2+YatPb5XtXfsPpGPZrS9qNJaP269nPV7z3vec/yR6u2tedCbixD2o5+GNMsC9d3rq5dP6TVZ3uE9oOqE/WBxx57bPmodD0sJMBauWX4bsCb7agr8NEbCg8//PDg5tkVYA1Zv0djBD2upkev6j+4+Wb06u9NayJ1/UjXNhumutC27xyrf/chlaMxon4I7woim/2dxmTyadv0Q6F82ly/8pWvlPcNf/jDH1b56FhPo7iClrECLJdX6IypJsBnPvOZ8iU9zRchaCFxvbV+7C3WKfc6b5tVpycO3vve95bLPXzyk5+MHguMXWccz65AtgGWb7Bw1FFHrfQYydCAJOQxn5/97GflI0m+V4R2NZf6QCRk8Nr2i0c1C0SzR/psXW9xdHlrMK7ZZBrwhGwqt34N3HDDDVfsPrR+moOBRTmowLrpV1jjWhfA5TDGrwuaPaGZPjGPhtXL1Dbo0HRmvQEnJgyrH1M3/pph0TazZdHtJ6TdNffRDfoBBxzQ+VHNNJOxZlD1nTmnIER/183F16uThszE6HNt+oxrIWBdjwZxmnHT9rrukAVO+5Yr9HNDAizXZ9vavm6U9KiD69FDV7k1q1FvjpJrffP14/phROGPHgdtbkMDLIUNcnjRi14USr7SfvqxQWG7HjHp2hTO7LTTTs71XkJP3tUvDu3rFBLrxqK+3kxomXz7dd0g6XNHHnlkOeNF4WZz08LB+vFBjwx1ba62ox8NNFOu+ct217FcL7dx/a1otpWCEPk1NwKslUVc33EKHhT+NDcFxXqUvVrXqGv2aNfndbxFBFhVOdU2DjrooJWCE9fMItcPMl2LaetcbbN+Lf/d+/oF/bvvHqXZ37nGwC94wQvKtX/bNtd5QvqZkGtxhaFjBFj629DsYD122LYppNd4xbXgetvn2vq2sUK9tvPFOuVc512PnqpONLlCL1ojwAr565vvPtkGWK5nh1XdSn51M15tQwMSHUdfzrpJaZuJ5VuXK6QJDg2w+jxr3FYu/Sqgxzzqv/b4voxDrq++T/MLaWj91AcDi3TwrQcQ4jA0wBrj+pqDjjHar669TwAaYtbcp++Apn4c1+MMzfMplNOirZrFoP+83e1u531sUsdwrbM11uCyy8/1uIfCRs2a6xpE9P3Fs09ddn1mSIDlemxToYEeR/i3f/u38tQh62aFXJd+BdcAdq211lqxu2+B79Ab09DHvKoTj3VNrh9uxuiH6q5t/WLXIwgh9VHfpytgjD1Oc/+u2TJVuKPZF10vUHDdlOo8vrYTW/au8YurbbnaJwHWyjXgGiNpxrX6++ajTM21jXSTrlnw9U1/g3q0TzP727ZFBlhtwacriHI9RugKe/V9dOqpp64Yc1r/uw/523Pdo+i7R4u93+Me9ygP5ftbb/4gXz+/b5b30PGmzvWGN7yhDB3aNt8j+S4r/Ximsad+PNJbndu2vn13l+kiX/IV45RznXeNDar7g7/97W/FzjvvTIAV0pHMeJ9sA6yuN0uorvUlqhlI9Td6DQ1IqjbU9spYdUQKyxRuDdmGBFiuN51poKlHADRrSDdXevOFvtQ03Vtffs2t7ZW1YwdYzV/chtZP9SW9SIeu5+lj63zIgCLkjXYh5akHWGO13+q8ehS2ObNp0e0n5Jqb+/jWSnIdU7+Y629eC6TrMYv6m4Hqn3NNEV90SOR6PXO1gLDr5nXqxwj7Blj6G9FjffoRo21rrn+hv0c9Jt72yKwGXAoaNLNK/65HDDUrTzNI27bmjYZvkOpqY0NmYLmuKfZvpU/wEXsO7d/WL+rGRq+NH2PTepaaSbTmmuMsDu76PqjeNKj6v9/97tfrMcIhbafLq2380mcNLx2fAGtlZd9j8noMrO2xperHGM04aluvR32Z1rDUo/1t2yIDLJ2v7Ybf9Zhj12OEXZ9pC70s/92H9kWu79/mI8S+v3V5aMmKts332aGPy7lmcqs8viC+Xmbf0i/N69MsYK3rKq/YretcbX1g7LHb9o918tVbqnXeFT7Xg0jftQ+5RxqjLjmGDYEsAyz9uqzFi7W2RdvWdmOoqamasq9fQ/VMtB5507oz1atfq0XetaaRBnRda0e1/dqgG70nPOEJnTWuNSj0uFK1OG61SLAWoq2fa0iApV9zFNg1n/XWIFOva9aAurkpcNP6Fm03bs03dY0dQKgsbYsyDn0L4SIdXKGp1jvRIyOa3VHdICko1GLJ6oz162K1TsmQzrnr+qq6VZCiga5e76xHNTU4VFCjheYVplx11VXlrvUAyzXQ0r76RViPuunvRY9affWrXy3XOutaJ6jtcYBltZ/YbneMgbJrDTBXMNv19p7Ya4gdTNX7R9ev4lM/Rtg3wHK9Wrw54NZLGDSrrq0tt81E1ed/8YtflI/Vtb0mXQsha1q8Bt7afAM1V133DbB8QbteGKJHz3QN6i+0v14koO/UrteYNx919S00re8dfT/r1ezrrLNOeVy9REUze9seR5NDs1/0nUN9rh5x+/d///dyNqT6OZ1TjzF3bV1vfuvzN+f626lu6lw3Nb4ZmL62o+tXKKAxib5z9H2jWTrqr7seb6+CtfosQQKsPrW/6md8Adab3/zmcvzZ7Dc0w0rf61rPbPfdd1/pUcMq3NE6R10vP3AFWHpEXGM89XGqez09oPNpqxZ5V3+lvu7LX/5yK0RztpB2co3T2h4jdLXlZp9p/e8+pLVoyQD9YHzuuee27t7sT12z2tr6xvpBff2Ea/ZWyLWoveqeqe3H7tA3qlbnCQ2wNPNPM740lu27OHzbi76qvzUFwmNvsU651nnXuld66YpeaBUyLhpyjzR2vXK86QSyDLD0VjStu9G2douoh74GXtO8NbhvGwQ2bzp9Nwt6rESDSt00tm31BXD7BliuQXJzanboF1/zFyJfAFENpvVrnUJBuWgmTlfIqHK0/cIwJMBatIPr+XatT6Cblq6tesuYgkGtSeN6c1zXMXy/8KhtasDUtdaLBlVHH310GUZVAZa+0DX7RF8ubZsGEEccccQqi4e6bvx1nOavXMtqP7FdrQZ/GmjqV76hm24kFWbX/9ZdAdYiX3/uugmoB1OuQdSiZ4j5vPsEWGrj+hvTzWLb1hxwd4W3mnGlN9UqjG3busrWDCV8NxcKP/Xjin4A0ZqA1Q8qzXPGPELoWqOmbf3B6lyuH2KaN6WutwC7HjuMuQ7XOfTSE/3NKhyrb74ft8Z8fKRrRkmzDbgeI3bNXvCtn9b15i/XD1Nts6t9L7NQqKI2qgWpq/Cj2T594Y2+l+oz32L39/UVoeOaruO0ucScU/uGXJPWrFT/1Nye85znlMFWcxZ/FThqFk1sgBVTfo3XNCZRkNa2NX9sVD/bNW5om1HlGtc1wxzrf/chrlo7UOFh27pn+nFDL27ZeOONVxzKNz5y3dD7vmOGBFj64UE/VnattarHwHR/oxd0hGwhAZbaj96MrrGTgrOu70TX+bra56LGXH2ccqxz17pX9bX0fG2WACvkryn/fbIJsDTzQ7/gakFUfcF1/VIc8ipfX7XrbR56zEQzbppbc+0g16wc1+yn+nF1LQpA9EuYQhIN9GIGr66bVd9jQF032M2FDl2dbXNNmeraXIMc7dP2xTokwFq0gyvA0qBEbVNrCvX5wvW1Sf273t6lx1H0soDmpnav2QX64ndt1WKZ+sVV7U0hsOpPi943t7aZVPV9XDO3mo9pLav9hDg29xm6WGz9eAqx9AtUNcNhqgDLVTfNRwpcb4Ya+vhBn/qoPhMTYKm/1MszFCp0zSTQcesBhisQ9s0+c/UFdbOYftxlFRP8uNb/cr00wPVjTP2xfM30kY9uatu2rtBb+4Zeh+8crplUru+BsRbwdVk1Z5S4+u3mvnXPvm3H973bXB80tE5c7TMkvCHAOrd8M7V+1Gy+ma5rrbHqh6CYvrBvn+t63L3thtIVzDYfI+wKpZo/KFj/uw+x9a0n2tY/Wg0z2mbTVAaqO60jqvYcuoUEWPVjKRg78cQTyx94ut5w3XburvXHhoR5rmvs45RbnXeF4G3r4hJghf7FzHu/pAOsPlWnGUd6G17XmjTVMfUHpPVM9DiUOlVN39b/6QtUg4yurRlguRbt890Eua4vZvAasxh1qGnzF8nYAWp1HtegaOwAa9EOocfX7A0FGVtvvXUZDoUu+O2rG9f5Q17L3nZ8zWJQ2NS2+dqv68asOVNxWe3HZ9j17wr29Ovz/vvv7wxAQo6vY7z2ta8tZ625AizXzWvIebr2cQUzbTfwrnbVDCKHlCv2s30fbeo6T/MHBd/it7Hlrfav92sx/bjrfKEhg8JYPabU9iZc3yNrOr8rzKxmzOpRvS233LIM1JubbyZL6HW4zuGbGehbA63t0fXYunY9Pth8/N51U962Xmd9jNK10K3vzV+uemx+74bWicsotn+P3T+mfnw3R23H8rXbkPOHXJNeBqL20fZmyuY56rMexwiwqsd49TiiZkooaLnssssKLaissrctJVGVqS3AcgXF9bK72n9zRqT1v3tfO/C92KJr5qjFx8l8Lyxy/VDR5RQbYFXHaXsbpqsu2u7LxvgbbztnX6ec6jxk3au6na+PZgaWr6eZx7/PKsDyPa6nXya1xpVClSuuuKJXC2gOHF2/drsW4fOdPObGx/VLmO88Xf+uXz40Q0dfuNpCBmdti+Nq7a/mgt5tN3rV/zZkBtaiHVxr37icZal1SbQYcd/n+XV8V1iqhWBcVGOEAAAgAElEQVRPOeWU6Op2HdO3OKdrpmJz3YxltZ9ogMYHqvXpZKnZixrkx271mWuuAFf76TGgtreaxp6zvr8rWGybQu8KcsaasdLnesYMsLSmhh4rVKBYvV3V5dSnvNVn6o8Tx/TjrnOGhgyuuvQFPzq/1qdScN22VX2M6+1avnXdQq/DdY6QsN71dzfke7lycQVE55xzTjkTt765+tlm4FV9bkjbiTlfaJ242mds/x67f8zfo+/mqO1YY9zchl6TK/ysl60+W7JvgFUtXaBlAPRosSukchm33VDq2F1hXP1JCNffcnOpAet/9y4j35sTXY9W+9rsshf09s0ia840j/n7bO6rpwA0DnrVq15VrlPctun7W+1XL+LwbV2Badv6f75j+f59iFNOdd72yOyQ9k6A5Wt58/j32QRYeiOYFqbVDVfbpjBGA/BqIe2+1d8MsFwzLIb8EcYMXse80au71MsfOjhruroetRl7BtYyHFxThX1tSrMCFYxoOnR1E+37TP3fXdfXd2r0kGO62uhYM/hi20+MZ8i+1UL8mrWhutcv1r6bgPqsCteNZMiMmJAyNvdxBblt7UQ3InqbYtc6F1M9RjjW37Paoh450xov9b+7vr8G++pEC5efdtpp5W4x/bjruKEhg6uf9s3a0fldf2/VdQ35kSH0OoacQ9cxpF/z1a/rl/OutdNc19M1E3NI2wmpx+o6Q+vE5RI7Pojd31cn9X/33Ri2HWuZAZbvEU+Vr7nYdJ8AS0sN7LvvvsVZZ50Vw9e6b9dY1rXeXvUYoV5W9PjHP36V47YF6pb/7l2IvvBKAYzWiur6ccA1c1bndY3vfDOJY+9DfKFM/W1ygxtW7QC+daRCZ4N3/TDleny+z3UMdcqpzoe+Rd7lP0bf3Kd++cz0AtkHWHrDn26wtBBz1zPSvimeMdVEgPW/b7Grb66FEWMDiCEDmLFueJvXVx8A6Gb/9NNPL9/y17UOm6s9+QYyfW9iCbBi/or776ubD735TIvuuuq/Cn1ca+T5BqZ9Sul7fKrPMUMHjn2O3be9h55LCw0ff/zxrbPcCLBWVQwJPhbVR9f72SHn0FUtMsDy/U2Hts1qv67HCIcEWK6ZdPWA1WcVevMbG0jF7h9rOsX+MdfkCn5U9uaLiGIDLN+jbLE+Xe3AFebqMUItSq/vSv3409zaXrZk+e++y8wXXulzeqHR8573POcPl64QoGuWpo7tanexP5L5Qhmt9aplJzQLdhGb6/sn5AcYlantB7zYtyX6rm0sp1zqnADL12L49z4CWQZY6si23XbbYs899yz/07Xele8tgXq8SwM6rRui13Gro7vBDW5Q/nfN2mpuzU5UQUbXG6+GzFyIGby6HtMbUob6tccMzuqfW2aAtQyH6tp+9KMflW/z06wV34ycZhvqO5XZdX2uAY6r4xjyCKGrjY71CGFs++nTSfb5jOstQzpeFShqsV4tvN/1KGLXmhh9yqTPLOKxuKkeI+wTSGuNGb0ie4899ih/1Lj1rW/dSam1YPTYuR6FbW5jhXYx/birzkNnyQx9hND191Y9Qui6yex6oUd1baHXMfRRItd5hj5C6Hp8sO/fbVv/PaTtxAR4oXXiurbY8UHs/n1dl/m5mGvyvTBBM3633377FcWPDbC63pBZHfDBD35wOStKa9lp6Ye11167OO644zrfdOgKMrvOpWBWjwgeeeSRqyxar3K0PWpr+e++rS1pFs0znvGMcrmBri0kvNJnXY89u9YjdfXHMd/dsteae21rG6p8iw6vdA7X90/ITJyuH/BCHjsP7SvGdMqlzgmwQlsP+8UIJB1ghf765wJxLVCs8Ou9733vKo8dxgwcXaGCFpQ/9dRTez0uFlMG10LczbfBxDSe+r4xg7P652IDiCG/wC3DoemnX9+0+P95551XXHLJJcVFF11U6FdJ19ZcXyy0TlzX1/f1wEMWcVeIp1erN9+opOtpBr3Laj+hltpPj81pzZ5DDjnE+9KH5nF9b5Cp3v7pezxPxz3ppJPKQXDMprdG6jXd++23X/loXLUtYh04Hbu5VklMWfvuG3vTFnse14LB9UWIY49b3z+mH3edJzRkGLqIe8hLN1xt37euW+h1DFnMWX9zujnXo0tt25BxhW/h3b5tpa299W07vutvvpk4tE5c1xbbv8fu39d1mZ+LvaauN/O1fZfH9IWuEFuPJmqsouCqufVtB5dffnn5Q4DWMmpuCsbaxkNd/avVv/u2dqTvYL1hTbMd2zbNtlcoqDF4yJIRrrGYK4BxzbYMDW4+//nPl483/vCHP2y9Fv0QpH7znve850L/pLr+JnTS5o+ibQXperGAbz3X0Isa2ymXOifACm1B7BcjMPsAyzXDpDmQq2BjBo6ugEwLdivQ2HDDDZ11pgHn0UcfXU7NVeCjX8RiyuD61Sq0DL5GFTs4q463zABr0Q6qIw3WdDOvR1e7Nv26qvUONHX+z3/+82g3Ua7ri3mlsabzP//5zy9nGGrQqVkTGow1t/pi5G0X4XoMojmDZVntx9eO6/9efeluscUW5c2u3hYZurlmOjWn7esxCv2a3jVTz7XYZVt51A605t83v/nNclBZBViLeHywOn/zbVGhTkP2i7lp63Me3yvb9ahw29otMeeK6cddx425uXS9WMS1DohrbZ76Y26ulze43qqn6wu9Dl/daE0zPYLUtukmeJtttin/PppbzIyEtmOP/fhgdY76otd9xiH1srreDtf2SFFonbjaZ2z/Hrt/zN/cVPvGXlNXPbW17Zi+0DVOcM3k6dsOQtb0atZJ14xxq3/3zfLrxzs9nq41Mds2PRWiH5N23333oPBKx3CNKboegXMtpK9jhvyIrkBTs5W7xqobb7xxcfbZZ3vvY+oOaktak1hvKtRsaM2M9m3f/va3yzdiX3nlla27+l4Qog+dccYZ5Q979S32Mcquci7CKZc6J8DytW7+vY/A7AMs15dy16wC/WK00047FXpbTHNrzizxLaDYNcurOq6+/PW4kd4SU//lLebGxzeA8L2dsTn4VVn0S4y+tKo3C8YOzqpjxgZYrsGXL1BZtEPVltQG9P9rMOh6fNX1qEmfV7n7BndaXFPH7QpM//nPf5aPPD796U8v1wTSm18Unmggdv7557f2L12vSlZIp+DkU5/6VOvnmn9by2o/MZ1k80tXs6D0S53rsTMd37fmRfPXZbVLDRDPPffczuJper5CND3a0fVrrc574oknFgcddNCK9bfqAZbrbyfGpW3f5qLCQ48X8vmYm7aQ47Xt4/rFV9est9aqTnybZj7pBQ3HHntsOat30003LT8S04+7zhFzc+kKll0/aLgei222adej87ph0c1bW9/omuHVnBnlqpuuR291Q6fvU/0dt21Dg1hXOOhrI75/b86W7tN2fH1T24yMmLbVdQ2x/Xvs/j47C/++yGuK6Qtds9i72r/+bl72spcVhx12WCulb9ZizMxf33pEFv/u6yhf/vKXy7eMumYr6UfC6g3eoW3TN75TGPXGN75xpX71a1/7WhnW6z6kbWt7TLPaT3V+wgknFPvvv3/nj2u+l2N1XVuzvarf0XfGAx/4wHJ8dcMb3rD8qK5ZjppMoEdNXeuKusJXHatrtnvXSzJC62WRTjnVeainb1ykf/f1NzHnYt90BWYfYLke8VNHqi8EfQGoQ1Vnoht5PdOvL6m2rW0hQa0ztc8++3S2En3m8MMPL2/411lnnXK/X/3qV+VsK/0iftVV/7swet8AS5/VNGL92qPOtm3TY2sKLvQlooCj+QVywQUXlIvhV9fdnMbed3AWG2D5Hs3S63tVzjve8Y7F3/72tzKwOfjgg4vXvva1pe8iHZpfyuuuu26x1157lW8VrJtqVpM8NQOrbZAzZBaAbzaPZoYpONPMEd2sKgzRjdDHP/7xldp1vR23/WpVb0OaJq8bQr1hS7N89FKE5z73uYWmU7dtbUHjstpPTFfd9auRpskrzKoPtvR3pVlqumYN8ruuXedvW1D/S1/6Unm8tscs6mXWa6K12KtmxSk8VugoO4VbWkvj6quvXukS61/0rtmmIb/E+gLgZT9GGHPTFlPv9X3196l60a+/XZtmz2mQr8dlFWppU7384he/KH+B1+BboZVm2DXX6egTQrSVIyZk8K37qO89BW36tVvfA5qxpLajG9iuG4jmzC21O60T2bUpFNdr0dVPy+XrX/96OctYs9q6tuag1TWTSMfQ36ludu973/sW+pVd68zJSd8PXZtr5pavDbl+rApZn0XHd4WLzZDQ1XbUDvXdqhtD1aHqTcbqm+TYtbXNwItpW13Hje3fY/f31Y2Ff1/kNcX0ha61/fRYm/7ONRbUWFT9WJ+/zaa372+1vr9vDVDfsZb9d1+VXWMA/c1phk/XbCX9PepHj5jZ3HUb3/j1wAMPLNcp0xhS9ayytM001TE1c0rj0Fvc4har/Hnou17jRI2buzaN8V7+8pcXuneI3VztNfZY1f6+vrtrvdG+68PqvIt20jlyqfOYevW9KZYAK0Yz331nH2CNPeW/LcAa640vQwIsDWAf97jHlV+eY2xTBVi+V8v6bn4W6TDWl3Lb23dC68z3C3vocertWF8m+qVN4dgYm4KWAw44YKVD9R3cxwagMeVfxLRnzXZUmddaa61ViqJfZTUTK3bRf9c1VV/0vl/yfIO/6hyuNj509kpM3WjfmJu22GPX91cApRB6jM1CgKXrULtQiDRGW6veJqZZm9WmH2B22GEHZ5Ab69k2aNWC67ppG2NTOKybhWpWcewxXcsF+G7Kq3O5XurQfIzQN8iPLX9bPfr+zkJvJGL799j9Y691iv0XeU0xfeEi1mnztQPfo2z1+gj5IcTS331VdoX+CnXG3JpvBB1zLNb1CLzOoXGIliwZc6u3kbHGylX5Qvruth9VfI+0u65/GU46fy51HtOWfN9tvv4m5lzsm67A7AMs3x9KbNV2vcrV91rVkPMMCbB0fN9z+SFlqPaZKsDS+V1TyLuuod7hLcphjC9lPSr2iU98ovx1rO82RmDabMdjtF9djx4f0osLmjeJfQf3KQVYvkc4Ncg/7bTTCr3NbYxgQd5Vu3c9Prj++usXF198cblgvW/TY9OakXrNNdessuuyHyOMuWnzXZfr3xUKa0043TQN3awEWNW6inpBwZBN16PQR+Flc/O9iTP2vG2D1rECe8060xometNw3831+GDoIsGawaqwVLNe27b6Y4Rjjl0080brMuoxnObGDKy+LWLlz/X9jgs5e2xfOMZYpV6ukBtK1+zC6lih3yGW/u6rsi/iB69mgKVzaYa7+lvfbG1Xu9GseT0e2PYYt+8ph5D22LbPogKskAXkuwLUIY8PLsOpcsyhzmPaje+7LaS/iTkf+6YpMPsAq88XQrUGTdvjeF0Bls7z/e9/v7yB71rY0deEhgZYOr7vzSi+MlT/PmWApUdz9FiPnu8P3Zod3iIchg4KQ76IQ6936PW1teP64uCh5ajvp0dYtQ5Q2+yjvoP7RQZYrnV8Yq9fj7ZqJo/CIt+mxfMVYn3nO9/x7er8d03t1yPPmvXlenzQt3ZE/SS+X+/bHo8cdBGOD8fetA0phx6lUXCuxzeHhItWAixZ6CZQhi960Yt60ehaFHpoPci2rc9Npr5bux5z7xq0alau3rap9fv6bGP0u67HB2MXCXatF6THtBU26zFs3yA/1ML3NjQCrFBJ9359v+NCzh7bF/b5kWu11VYrHyls20JuKH2PLuu4Md9FFv7u6xbLCrB0Ts321L1EnxBLj7wrIG8bh+nYywhmho6VK3fNGtUPKBtttJHzz6TrxR1D3sK+DKf6RaVe5yH9WLWP77stpL+JOR/7pilAgPX/6k3Pgj/60Y/uXOywql4NdjVQ1kLmutFsbq4AS/vqmWk9rqPn1Jvr1biakJ7r1yKG+uWlWrdo55137lUGDUK0YLTK0PV8vKssWrfkpS99afkFqsG570uv7bXP1fH7BhCxYWBbhze2g77Q9HjcSSedVNZz6KYbCH2Rau0J19sLQ49X7df3+tSGVRY9ytj8he73v/99+eYY/XoXeiOvtcD0umhNS9cguG3rO7jv235CLOV36aWXFscff3w5SHItINp1PA2wFOrob7Xr2ts+q/ajwERr0sS0JR1Lf59a60Z/nwqxfGtXaU2gvffeO4Sk3Mf18gHX33rwCQJ3jL1pCzysc7crrriinI111llnRR9OdaG/c31ea5Rom2INrHrBFRZdeOGFZblivgvUtrR+ZP2xwTYQ/c2ov9B6V75N3ynaugI116BVf6sK07QWWej36pj9rmt2Seyv/K43T8mnWnjZN8j3eevfQ14OQYAVIunfp+93nP/I/R6n/tnPflauhan1L12b/k70t67ASH1/2xZ6Q6n1Y7Xea9cW+ih79fmp/+7r17HMAEvn1RhYM7S6XpTTNNZYTuM6rfnkWrdqGcGMfpzTmodve9vbosc3ui6Nk3Ut+pExZA2utse7297sGvK3Vu2zDKdmeVKu8xhb33dbaH8Tc072TU+AAKtWZ7o5182c3uSlR6bqmzr/fffdtwyu9IXeNzyqf/FqQXTdGOvRBS3UrtkN1abz3fve9y5vQvWrlH55rb99bIwbH9286Do1S0NrY2mxTnXKzetWaKdZHCrHlltuuWKh+fp+fQdnQwIIDV5086VZPRdddNEqZVdwoseitH6T1v/Sr9Zt25gOOr5u2rSApq5Ntt/61rdWqlu1H4VEutmXqWaThbxGuG/3ouvTq4f11ki1N90g1W/yVB49sqhF7jWgvfOd7+wNWzSY1QL5ekzokksuWclex5O7FoHWIqJ645rrbYy6rinaT4yn2prqUXWq6/3iF79Y6AagGWppYXzdsGr9n7a/25hzVm1Jb43SzblCdi0mLvv6pnPq73LXXXcttBbEeuutt9K/X3755eXfb9uvtaGPbNQP6FrrJ3Sx6liHtv2nCLCqcmg2gfocrVumGwgt9t7VFtSH602FWri3GWKO0Y+rTENDhqqP0COs+j5qtrO11167/D7S37O++5ptzFefCv4U5Cp8qX/P6XPqexSIqz8ceh36O9UMZ73UQH2v+rp6veg7Yeutty5/rNpuu+06ZyH4rqf+7771fWJ/5fetV1e9cEH9QNc4RJYK3jXzUj9WVS+CUbnVP2sxad3Iah0033fP0Drp07/3/T6Iqbdl77vIa+rbF+rvReGrfhzV4+HNH6X0vaExsb7TxmgH+tFXs5HbZnLVZxfG1s0Uf/fNMi47wNL5m/22xvDN/k79tmZ0azzm+1v3/a3G1kt9/7bQoT721vhGfbe+H5rfESq3fizRD/ihY8r6udse7x7S3pbt1Py+0Xi++q5Orc5D2hABVogS+5gOsKgeBBBAAAEEEEAAAQQQSFdg7KA3XQlKvkyBrse7Q968vMxyci4EEIgTIMCK82JvBBBAAAEEEEAAAQQQCBToWodIHx/yNrjA07PbTAW63jRfPYo9UxYuG4HkBQiwkq9CLgABBBBAAAEEEEAAAZsCWjhcj3+1bXqk9SMf+UihR5XZEBhToG3NTi0nokf/b3/72495Ko6FAAJLFCDAWiI2p0IAAQQQQAABBBBAYC4CvheJ6GUlWuCdDYExBbremqwXFJ1++ukrXkI15jk5FgIILEeAAGs5zpwFAQQQQAABBBBAAIFZCbheJLLMF3/MCp2LLV9MsM022xTXXHPNShqxb7uEEgEE7AkQYNmrE0qEAAIIIIAAAggggEDyAppddfjhh7deh94sd9ZZZxVrrLFG8tfJBdgSaGt366+/fnHxxReXb8pmQwCBdAUIsNKtO0qOAAIIIIAAAggggIBJAdfi7SrwySefXOy9994my06hEEAAAQRsChBg2awXSoUAAggggAACCCCAQLICH/7wh4sdd9yxuPbaa1e5BhbTTrZaKTgCCCAwqQAB1qT8nBwBBBBAAAEEEEAAAQQQQAABBBBAwCdAgOUT4t8RQAABBBBAAAEEEEAAAQQQQAABBCYVIMCalJ+TI4AAAggggAACCCCAAAIIIIAAAgj4BAiwfEL8OwIIIIAAAggggAACCCCAAAIIIIDApAIEWJPyc3IEEEAAAQQQQAABBBBAAAEEEEAAAZ8AAZZPiH9HAAEEEEAAAQQQQAABBBBAAAEEEJhUgABrUn5OjgACCCCAAAIIIIAAAggggAACCCDgEyDA8gnx7wgggAACCCCAAAIIIIAAAggggAACkwoQYE3Kz8kRQAABBBBAAAEEEEAAAQQQQAABBHwCBFg+If4dAQQQQAABBBBAAAEEEEAAAQQQQGBSAQKsSfk5OQIIIIAAAggggAACCCCAAAIIIICAT4AAyyfEvyOAAAIIIIAAAggggAACCCCAAAIITCpAgDUpPydHAAEEEEAAAQQQQAABBBBAAAEEEPAJEGD5hPh3BBBAAAEEEEAAAQQQQAABBBBAAIFJBQiwJuXn5AgggAACCCCAAAIIIIAAAggggAACPgECLJ8Q/44AAggggAACCCCAAAIIIIAAAgggMKkAAdak/JwcAQQQQAABBBBAAAEEEEAAAQQQQMAnQIDlE+LfEUAAAQQQQAABBBBAAAEEEEAAAQQmFSDAmpSfkyOAAAIIIIAAAggggAACCCCAAAII+AQIsHxC/DsCCCCAAAIIIIAAAggggAACCCCAwKQCBFiT8nNyBBBAAAEEEEAAAQQQQAABBBBAAAGfAAGWT4h/RwABBBBAAAEEEEAAAQQQQAABBBCYVIAAa1J+To4AAggggAACCCCAAAIIIIAAAggg4BMgwPIJ8e8IIIAAAggggAACCCCAAAIIIIAAApMKEGBNys/JEYgTuM997lN+4LLLLov7IHsjgAACxgS+8IUvlCXadNNNjZWM4iCAAAL9BOjX+rnxKQQQsCdgtT8jwLLXVigRAp0CBFg0DgQQyEXA6sAoF1+uAwEEli9Av7Z8c86IAAKLEbDanxFgLaa+OSoCCxEgwFoIKwdFAIEJBKwOjCag4JQIIJCJAP1aJhXJZSCAQGG1PyPAonEikJAAAVZClUVREUDAKWB1YES1IYAAAn0F6Nf6yvE5BBCwJmC1PyPAstZSKA8CDgECLJoHAgjkImB1YJSLL9eBAALLF6BfW745Z0QAgcUIWO3PCLAWU98cFYGFCBBgLYSVgyKAwAQCVgdGE1BwSgQQyESAfi2TiuQyEECARwhpAwggMFyAAGu4IUdAAAEbAtzo2agHSoEAAuMJ0K+NZ8mREEBgWgGr/RkzsKZtF5wdgSgBAqwoLnZGAAHDAlYHRobJKBoCCBgXoF8zXkEUDwEEggWs9mcEWMFVyI4ITC9AgDV9HVACBBAYR8DqwGicq+MoCCAwRwH6tTnWOteMQJ4CVvszAqw82xtXlakAAVamFctlITBDAasDoxlWBZeMAAIjCdCvjQTJYRBAYHIBq/0ZAdbkTYMCIBAuQIAVbsWeCCBgW8DqwMi2GqVDAAHLAvRrlmuHsiGAQIyA1f6MACumFtkXgYkFCLAmrgBOjwACowlYHRiNdoEcCAEEZidAvza7KueCEchWwGp/RoCVbZPjwnIUIMDKsVa5JgTmKWB1YDTP2uCqEUBgDAH6tTEUOQYCCFgQsNqfEWBZaB2UAYFAAQKsQCh2QwAB8wJWB0bm4SggAgiYFaBfM1s1FAwBBCIFrPZnBFiRFcnuCEwpQIA1pT7nRgCBMQWsDozGvEaOhQAC8xKgX5tXfXO1COQsYLU/I8DKudVxbdkJEGBlV6VcEAKzFbA6MJpthXDhCCAwWIB+bTAhB0AAASMCVvszAiwjDYRiIBAiQIAVosQ+CCCQgoDVgVEKdpQRAQRsCtCv2awXSoUAAvECVvszAqz4uuQTCEwmQIA1GT0nRgCBkQWsDoxGvkwOhwACMxKgX5tRZXOpCGQuYLU/I8DKvOFxeXkJEGDlVZ9cDQJzFrA6MJpznXDtCCAwTIB+bZgfn0YAATsCVvszAiw7bYSSIOAVIMDyErEDAggkImB1YJQIH8VEAAGDAvRrBiuFIiGAQC8Bq/0ZAVav6uRDCEwjQIA1jTtnRQCB8QWsDozGv1KOiAACcxGgX5tLTXOdCOQvYLU/I8DKv+1xhRkJEGBlVJlcCgIzF7A6MJp5tXD5CCAwQIB+bQAeH0UAAVMCVvszAixTzYTCIOAWIMCihSCAQC4CVgdGufhyHQggsHwB+rXlm3NGBBBYjIDV/owAazH1zVERWIgAAdZCWDkoAghMIGB1YDQBBadEAIFMBOjXMqlILgMBBAqr/RkBFo0TgYQECLASqiyKigACTgGrAyOqDQEEEOgrQL/WV47PIYCANQGr/RkBlrWWQnkQcAgQYNE8EEAgFwGrA6NcfLkOBBBYvgD92vLNOSMCCCxGwGp/RoC1mPrmqAgsRIAAayGsHBQBBCYQsDowmoCCUyKAQCYC9GuZVCSXgQACPEJIG0AAgeECBFjDDTkCAgjYEOBGz0Y9UAoEEBhPgH5tPEuOhAAC0wpY7c+YgTVtu+DsCEQJEGBFcbEzAggYFrA6MDJMRtEQQMC4AP2a8QqieAggECxgtT8jwAquQnZEYHoBAqzp64ASIIDAOAJWB0bjXB1HQQCBOQrQr82x1rlmBPIUsNqfEWDl2d64qkwFCLAyrVguC4EZClgdGM2wKrhkBBAYSYB+bSRIDoMAApMLWO3PCLAmbxoUAIFwAQKscCv2RAAB2wJWB0a21SgdAghYFqBfs1w7lA0BBGIErPZnBFgxtci+CEwsQIA1cQVwegQQGE3A6sBotAvkQAggMDsB+rXZVTkXjEC2Alb7MwKsbJscF5ajAAFWjrXKNSEwTwGrA6N51gZXjQACYwjQr42hyDEQQMCCgNX+jADLQuugDAgEChBgBUKxGwIImBewOjAyD0cBEUDArAD9mtmqoU3NpIwAACAASURBVGAIIBApYLU/I8CKrEh2R2BKAQKsKfU5NwIIjClgdWA05jVyLAQQmJcA/dq86purRSBnAav9GQFWzq2Oa8tOgAAruyrlghCYrYDVgdFsK4QLRwCBwQL0a4MJOQACCBgRsNqfEWAZaSAUA4EQAQKsECX2QQCBFASsDoxSsKOMCCBgU4B+zWa9UCoEEIgXsNqfEWDF1yWfQGAyAQKsyeg5MQIIjCxgdWA08mVyOAQQmJEA/dqMKptLRSBzAav9GQFW5g2Py8tLgAArr/rkahCYs4DVgdGc64RrRwCBYQL0a8P8+DQCCNgRsNqfEWDZaSOUBAGvAAGWl4gdEEAgEQGrA6NE+CgmAggYFKBfM1gpFAkBBHoJWO3PCLB6VScfQmAaAQKsadw5KwIIjC9gdWA0/pVyRAQQmIsA/dpcaprrRCB/Aav9GQFW/m2PK8xIgAAro8rkUhCYuYDVgdHMq4XLRwCBAQL0awPw+CgCCJgSsNqfEWCZaiYUBgG3AAEWLQQBBHIRsDowysWX60AAgeUL0K8t35wzIoDAYgSs9mcEWIupb46KwEIECLAWwspBEUBgAgGrA6MJKDglAghkIkC/lklFchkIIFBY7c8IsGicCCQkQICVUGVRVAQQcApYHRhRbQgggEBfAfq1vnJ8DgEErAlY7c8IsKy1FMqDgEOAAIvmgQACuQhYHRjl4st1IIDA8gXo15ZvzhkRQGAxAlb7MwKsxdQ3R0VgIQIEWAth5aAIIDCBgNWB0QQUnBIBBDIRoF/LpCK5DAQQ4BFC2gACCAwXIMAabsgREEDAhgA3ejbqgVIggMB4AvRr41lyJAQQmFbAan/GDKxp2wVnRyBKgAArioudEUDAsIDVgZFhMoqGAALGBejXjFcQxUMAgWABq/0ZAVZwFbIjAtMLEGBNXweUAAEExhGwOjAa5+o4CgIIzFGAfm2Otc41I5CngNX+jAArz/bGVWUqQICVacVyWQjMUMDqwGiGVcElI4DASAL0ayNBchgEEJhcwGp/RoA1edOgAAiECxBghVuxJwII2BawOjCyrUbpEEDAsgD9muXaoWwIIBAjYLU/I8CKqUX2RWBiAQKsiSuA0yOAwGgCVgdGo10gB0IAgdkJ0K/Nrsq5YASyFbDanxFgZdvkuLAcBQiwcqxVrgmBeQpYHRjNsza4agQQGEOAfm0MRY6BAAIWBKz2ZwRYFloHZUAgUIAAKxCK3RBAwLyA1YGReTgKiAACZgXo18xWDQVDAIFIAav9GQFWZEWyOwJTChBgTanPuRFAYEwBqwOjMa+RYyGAwLwE6NfmVd9cLQI5C1jtzwiwcm51XFt2AgRY2VUpF4TAbAWsDoxmWyFcOAIIDBagXxtMyAEQQMCIgNX+jADLSAOhGAiECBBghSixDwIIpCBgdWCUgh1lRAABmwL0azbrhVIhgEC8gNX+jAArvi75BAKTCRBgTUbPiRFAYGQBqwOjkS+TwyGAwIwE6NdmVNlcKgKZC1jtzwiwMm94XF5eAgRYedUnV4PAnAWsDozmXCdcOwIIDBOgXxvmx6cRQMCOgNX+jADLThuhJAh4BQiwvETsgAACiQhYHRglwkcxEUDAoAD9msFKoUgIINBLwGp/RoDVqzr5EALTCBBgTePOWRFAYHwBqwOj8a+UIyKAwFwE6NfmUtNcJwL5C1jtzwiw8m97XGFGAgRYGVUml4LAzAWsDoxmXi1cPgIIDBCgXxuAx0cRQMCUgNX+jADLVDOhMAi4BQiwaCEIIJCLgNWBUS6+XAcCCCxfgH5t+eacEQEEFiNgtT8jwFpMfXNUBBYiQIC1EFYOigACEwhYHRhNQMEpEUAgEwH6tUwqkstAAIHCan9GgEXjRCAhAQKshCqLoiKAgFPA6sCIakMAAQT6CtCv9ZXjcwggYE3Aan9GgGWtpVAeBBwCBFg0DwQQyEXA6sAoF1+uAwEEli9Av7Z8c86IAAKLEbDanxFgLaa+OSoCCxEgwFoIKwdFAIEJBKwOjCag4JQIIJCJAP1aJhXJZSCAAI8Q0gYQQGC4AAHWcEOOgAACNgS40bNRD5QCAQTGE6BfG8+SIyGAwLQCVvszZmBN2y44OwJRAgRYUVzsjAAChgWsDowMk1E0BBAwLkC/ZryCKB4CCAQLWO3PCLCCq5AdEZhegABr+jqgBAggMI6A1YHROFfHURBAYI4C9GtzrHWuGYE8Baz2ZwRYebY3ripTAQKsTCuWy0JghgJWB0YzrAouGQEERhKgXxsJksMggMDkAlb7MwKsyZsGBUAgXIAAK9yKPRFAwLaA1YGRbTVKhwAClgXo1yzXDmVDAIEYAav9GQFWTC2yLwITCxBgTVwBnB4BBEYTsDowGu0CORACCMxOgH5tdlXOBSOQrYDV/owAK9smx4XlKECAlWOtck0IzFPA6sBonrXBVSOAwBgC9GtjKHIMBBCwIGC1PyPAstA6KAMCgQIEWIFQ7IYAAuYFrA6MzMNRQAQQMCtAv2a2aigYAghECljtzwiwIiuS3RGYUoAAa0p9zo0AAmMKWB0YjXmNHAsBBOYlQL82r/rmahHIWcBqf0aAlXOr49qyEyDAyq5KuSAEZitgdWA02wrhwhFAYLAA/dpgQg6AAAJGBKz2ZwRYRhoIxUAgRIAAK0SJfRBAIAUBqwOjFOwoIwII2BSgX7NZL5QKAQTiBaz2ZwRY8XXJJxCYTIAAazJ6TowAAiMLWB0YjXyZHA4BBGYkQL82o8rmUhHIXMBqf0aAlXnD4/LyEiDAyqs+uRoE5ixgdWA05zrh2hFAYJgA/dowPz6NAAJ2BKz2ZwRYdtoIJUHAK0CA5SViBwQQSETA6sAoET6KiQACBgXo1wxWCkVCAIFeAlb7MwKsXtXJhxCYRoAAaxp3zooAAuMLWB0YjX+lHBEBBOYiQL82l5rmOhHIX8Bqf0aAlX/b4wozEiDAyqgyuRQEZi5gdWA082rh8hFAYIAA/doAPD6KAAKmBKz2ZwRYppoJhUHALVAFWJsdtAFUCCCAAAIIIJCZwI1Wv3Gx0fr3Kra7627FBmvfIbOry/9yrN7w5S/PFSKAwNgCVvszAqyxa5rjIbBAAQKsBeJyaAQQQAABBIwIXH+11YsDH3QUIZaR+ggthtUbvtDysx8CCCBQCVjtzwiwaKMIJCRAgJVQZVFUBBBAAAEEBghseputiqdsceCAI/DRZQtYveFbtgPnQwCB9AWs9mcEWOm3La5gRgIEWDOqbC4VAQQQQGD2Aic8+uzZG6QEYPWGLyVDyooAAjYErPZnBFg22gelQCBIgAAriImdEEAAAQQQyEKAACutarR6w5eWIqVFAAELAlb7MwIsC62DMiAQKECAFQjFbggggAACCGQgQICVViVaveFLS5HSIoCABQGr/RkBloXWQRkQCBQgwAqEYjcEEEAAAQQyECDASqsSrd7wpaVIaRFAwIKA1f6MAMtC66AMCAQKEGAFQrEbAggggAACGQgQYKVViVZv+NJSpLQIIGBBwGp/RoBloXVQBgQCBQiwAqHYDQEEEEAAgQwECLDSqkSrN3xpKVJaBBCwIGC1PyPAstA6KAMCgQIEWIFQ7IYAAggggEAGAgRYaVWi1Ru+tBQpLQIIWBCw2p8RYFloHZQBgUABAqxAKHZDAAEEEEAgAwECrLQq0eoNX1qKlBYBBCwIWO3PCLAstA7KgECgAAFWIBS7IYAAAgggkIEAAVZalWj1hi8tRUqLAAIWBKz2ZwRYFloHZUAgUIAAKxCK3RBAAAEEEMhAgAArrUq0esOXliKlRQABCwJW+zMCLAutgzIgEChAgBUIxW4IIIAAAghkIECAlVYlWr3hS0uR0iKAgAUBq/0ZAZaF1kEZEAgUIMAKhGI3BBBAAAEEMhAgwEqrEq3e8KWlSGkRQMCCgNX+jADLQuugDAgEChBgBUKxGwIIIIAAAhkIEGClVYlWb/jSUqS0CCBgQcBqf0aAZaF1UAYEAgUIsAKh2A0BBBBAAIEMBAiw0qpEqzd8aSlSWgQQsCBgtT8jwLLQOigDAoECBFiBUOyGAAIIIIBABgIEWGlVotUbvrQUKS0CCFgQsNqfEWBZaB2UAYFAAQKsQCh2QwABBBBAIAMBAqy0KtHqDV9aipQWAQQsCFjtzwiwLLQOyoBAoAABViAUuyGAAAIIIJCBAAFWWpVo9YYvLUVKiwACFgSs9mcEWBZaB2VAIFCAACsQit0QQAABBBDIQIAAK61KtHrDl5YipUUAAQsCVvszAiwLrYMyIBAoQIAVCMVuCCCAAAIIZCBAgJVWJVq94UtLkdIigIAFAav9GQGWhdZBGRAIFCDACoRiNwQQQAABBDIQIMBKqxKt3vClpUhpEUDAgoDV/owAy0LroAwIBAoQYAVCsRsCCCCAAAIZCBBgpVWJVm/40lKktAggYEHAan9GgGWhdVAGBAIFCLACodgNAQQQQACBDAQIsNKqRKs3fGkpUloEELAgYLU/I8Cy0DooAwKBAgRYgVDshgACCCCAQAYCBFhpVaLVG760FCktAghYELDanxFgWWgdlAGBQAECrEAodkMAAQQQQCADAQKstCrR6g1fWoqUFgEELAhY7c8IsCy0DsqAQKAAAVYgFLshgAACCCCQgQABVlqVaPWGLy1FSosAAhYErPZnBFgWWgdlQCBQgAArEIrdEEAAAQQQyECAACutSrR6w5eWIqVFAAELAlb7MwIsC62DMiAQKECAFQjFbggggAACCGQgQICVViVaveFLS5HSIoCABQGr/RkBloXWQRkQCBQgwAqEYjcEEEAAAQQyECDASqsSrd7wpaVIaRFAwIKA1f6MAMtC66AMCAQKEGAFQrEbAggggAACGQgQYKVViVZv+NJSpLQIIGBBwGp/RoBloXVQBgQCBQiwAqHYDQEEEEAAgQwECLDSqkSrN3xpKVJaBBCwIGC1PyPAstA6KAMCgQIEWIFQ7IYAAggggEAGAgRYaVWi1Ru+tBQpLQIIWBCw2p8RYFloHZQBgUABAqxAKHZDAAEEEEAgAwECrLQq0eoNX1qKlBYBBCwIWO3PCLAstA7KgECgAAFWIBS7IYAAAgggkIEAAVZalWj1hi8tRUqLAAIWBKz2ZwRYFloHZUAgUIAAKxCK3RBAAAEEEMhAgAArrUq0esOXliKlRQABCwJW+zMCLAutgzIgEChAgBUIxW4IIIAAAghkIECAlVYlWr3hS0uR0iKAgAUBq/0ZAZaF1kEZEAgUIMAKhGI3BBBAAAEEMhAgwEqrEq3e8KWlSGkRQMCCgNX+jADLQuugDAgEChBgBUKxGwIIIIAAAhkIEGClVYlWb/jSUqS0CCBgQcBqf0aAZaF1UAYEAgUIsAKh2A0BBBBAAIEMBAiw0qpEqzd8aSlSWgQQsCBgtT8jwLLQOigDAoECBFiBUOyGAAIIIIBABgIEWGlVotUbvrQUKS0CCFgQsNqfEWBZaB2UAYFAAQKsQCh2QwABBBBAIAMBAqy0KtHqDV9aipQWAQQsCFjtzwiwLLQOyoBAoAABViAUuyGAAAIIIJCBAAFWWpVo9YYvLUVKiwACFgSs9mcEWBZaB2VAIFCAACsQit0QQAABBBDIQIAAK61KtHrDl5YipUUAAQsCVvszAiwLrYMyIBAoQIAVCMVuCCCAAAIIZCBAgJVWJVq94UtLkdIigIAFAav9GQGWhdZBGRAIFCDACoRiNwQQQAABBDIQIMBKqxKt3vClpUhpEUDAgoDV/owAy0LroAwIBAoQYAVCsRsCCCCAAAIZCBBgpVWJVm/40lKktAggYEHAan9GgGWhdVAGBAIFCLACodgNAQQQQACBDAQIsNKqRKs3fGkpUloEELAgYLU/I8Cy0DooAwKBAgRYgVDshgACCCCAQAYCBFhpVaLVG760FCktAghYELDanxFgWWgdlAGBQAECrEAodkMAAQQQQCADAQKstCrR6g1fWoqUFgEELAhY7c8IsCy0DsqAQKAAAVYgFLshgAACCCCQgQABVlqVaPWGLy1FSosAAhYErPZnBFgWWgdlQCBQgAArEIrdEEAAAQQQyECAACutSrR6w5eWIqVFAAELAlb7MwIsC62DMiAQKECAFQjFbggggAACCGQgQICVViVaveFLS5HSIoCABQGr/RkBloXWQRkQCBQgwAqEYjcEEEAAAQQyECDASqsSrd7wpaVIaRFAwIKA1f6MAMtC66AMCAQKEGAFQrEbAggggAACGQgQYKVViVZv+NJSpLQIIGBBwGp/RoBloXVQBgQCBQiwAqHYDQEEEEAAgQwECLDSqkSrN3xpKVJaBBCwIGC1PyPAstA6KAMCgQIEWIFQ7IYAAggggEAGAgRYaVWi1Ru+tBQpLQIIWBCw2p8RYFloHZQBgUABAqxAKHZDAAEEEEAgAwECrLQq0eoNX1qKlBYBBCwIWO3PCLAstA7KgECgAAFWIBS7IYAAAgggkIEAAVZalWj1hi8tRUqLAAIWBKz2ZwRYFloHZUAgUIAAKxCK3RBAAAEEEMhAgAArrUq0esOXliKlRQABCwJW+zMCLAutgzIgEChAgBUIxW4IIIAAAghkIECAlVYlWr3hS0uR0iKAgAUBq/0ZAZaF1kEZEAgUIMAKhGI3BBBAAAEEMhAgwEqrEq3e8KWlSGkRQMCCgNX+jADLQuugDAgEChBgBUKxGwIIIIAAAhkIEGClVYlWb/jSUqS0CCBgQcBqf0aAZaF1UAYEAgUIsAKh2A0BBBBAAIEMBAiw0qpEqzd8aSlSWgQQsCBgtT8jwLLQOigDAoECBFiBUOyGAAIIIIBABgIEWGlVotUbvrQUKS0CCFgQsNqfEWBZaB2UAYFAAQKsQCh2QwABBBBAIAMBAqy0KtHqDV9aipQWAQQsCFjtzwiwLLQOyoBAoAABViAUuyGAAAIIIJCBAAFWWpVo9YYvLUVKiwACFgSs9mcEWBZaB2VAIFCAACsQit0QQAABBBDIQIAAK61KtHrDl5YipUUAAQsCVvuzZAKsa6+9tnjWs55VnHDCCcXqq69efOITnyi22GKLzrp95StfWRx66KHFE5/4xOK0004bpQ388Y9/LHbeeefi85//fHHRRRcVm266aXncJz3pScXb3va24qijjioOOeSQUc7VdZDqXPr3zTbbrDj//POLtdZay3nOl7zkJcXhhx9e7jOmx0Iv1HPwf/7zn8WHP/zh4sgjjyw+85nPFP/617+K6173umWbeMUrXlHc//73L65zneuscpS//OUvxSmnnFK85jWvKX7wgx+U/77xxhsXhx12WPHIRz6yWG211Vb5zO9///vi5JNPLk488cQVn7nxjW9cPPaxjy1e/OIXFxtssMEqn1F7/dSnPlW84AUvWFG+W9ziFsWTn/zk4oUvfGFxk5vcpBcfAVYvNj6EAAIIIIBAkgIEWGlVm9UbvrQUKS0CCFgQsNqfJRNgfe973ytDiZ/85CeFwoFnPvOZxete97rWkEIVPocAKyTI+81vflNst912xWWXXZZNgPX3v/+9ePazn12GStoUJt3sZjcrfv3rXxd/+tOfyv/tgAMOKMOt61//+iv+/hVePeMZzyjDRm3rrrtu8Y9//KOQUddnFHLttNNOxde+9rUVn5H7T3/60zI0u9GNblSceeaZ5T7VpvZ5zDHHFAceeOCK8t30pjdd8Zlb3/rWxfvf//7inve8Z3TfRIAVTcYHEEAAAQQQSFaAACutqrN6w5eWIqVFAAELAlb7s2QCrHe84x3F4x//+OIhD3lI8dWvfrWcKaMZLre//e1b63cRAVZXQ5piBpZmFyko0QwgzbDq2j796U8X2267bRnUaMthBtbb3/724glPeEKhUOiMM84oAzp5aFbWW9/61uLpT396afPe97632G233VbQaNaVQqU73OEOxbnnnltstNFG5X4f+chHisc85jGFZlqdddZZxcMe9rDyMwrKHve4xxXvec97yvD0ne9854rZVtp3n332Kf+3DTfcsLjgggsKBVPa1C4f/OAHl+b690c96lFl+eqf0Uw+BV9rrLFGVP9EgBXFxc4IIIAAAggkLUCAlVb1Wb3hS0uR0iKAgAUBq/1ZEgGWZs484hGPKB+XUyih/1NwoRlY++233ywDrIc+9KHFhRdeWNz97ncvA5i111671UEzlU466aRim222KT72sY8lH2D99a9/LR/1++AHP9ha/wqk9Djgy172snI/tZPrXe96xc9//vPS4Iorrig/u/3226/kVYViclWIpWDpG9/4RrHVVluVM60USm2yySYrfeZXv/pVscMOO5SPlOrzCrt0/qc85SllkNY2S/C73/1ucb/73a+cKaZj3uMe94jqnwiworjYGQEEEEAAgaQFCLDSqj6rN3xpKVJaBBCwIGC1P0siwNIaRwofbnnLWxYXX3xxeeOv9Ydca0DVZ2Bp/af999+/nHWjMOIud7lLccQRR6yy5pEeC9t8883L9qKQTI+h6Vya6XPwwQcX++67b/Hwhz/cxBpYWmtL64CpYSnIUtDS3KrQZs011yxnYR199NGtAZauW2uLKYSp1oWq1pN6/vOfX4Y91dpQCsQUHGotp1NPPXWVRzjrAU49YNT//rnPfa546UtfWgZumt2kx/s0e+pVr3pVcbe73S3o7/QXv/hFseuuuxZXXnlluQZWtQ5Z/cMf+MAHyllUD3jAA8o61/UrvNO5tH9b4PejH/2orHuFpZq1ptlZ+syee+5ZrpGlY+o4za05+07BlIwUkp1++unlTKz6VrUxne/jH/942a5jNgKsGC32RQABBBBAIG0BAqy06s/qDV9aipQWAQQsCFjtz5IIsKpFyKsZLQoxXLNpVOFVgKXHxfTo1i9/+ctV1jx62tOeVgY31TpJVbigfRWWad0t/efVV19dHHfcceUjjFYWcdeC8QpbFM5pofCXv/zlq7RzBTw77rhjOSNJM4raFrVXqKRZR7/97W/LRdB1vdqqNZ4qy4MOOqgMq6pHEm91q1uVYaL+s779+Mc/LmcY/eEPf1gRBCmsUhCmR/i0VWtW/exnPyuDLG2vfvWri+c973mda5rF/BFXj5vWAyytSaVAUoGUgrrmAu/VAv2f/OQny/WpdtllF+8p9YigHj183/veF7yAf/V4odbfcj0C23VyAixvtbADAggggAAC2QgQYKVVlVZv+NJSpLQIIGBBwGp/Zj7Aqj/6pZkz1YyWaiaQAgTNdNFjYvWtCrD0v931rnct3v3ud5eP29XXPFJoo8frtLB3FdpoFs5VV11VrpOkAOhOd7rTivWj9PiapQBLFltvvXU5e6k5q6h6a+Ob3vSmcqaW3prYDLB+97vfleHVpZdeWr4ZT/9XrcmkcEz7H3/88aXFJZdcUqy33npF/TPnnHPOivWiKns9sqfZcfV6qR7PU1Cohdc1a0kzurRm1etf//oyuNJWX3+q7x9t/XHT+vpgVXvRmyx1TW1b7Fpml19+ebk21p///GfvWzHVdjSrTyGsAlW1zyoUjLlWAqwYLfZFAAEEEEAgbQECrLTqz+oNX1qKlBYBBCwIWO3PzAdYVSDSfFyweqxQb4FrW5+oCrD07wpvmo+aVaFK/bjVDCwFWJrhpMf06ls1S0drHtWPGRt8DGmQ9XMpDFGgpplQzccIq5lQt7vd7crH6DTTrBlgqVEqaLrBDW5QPs6mgKq+Ves1KXCpX29l2wwPNSNJi6urzt71rneVx64HXm2m9TWr6utP9THSsfSYpOpNM8lUZi2wri2kjkL2qcql69IaW3LbY489Cs36qr/xsNqvPrNL/5tmuZ144onFU5/61BWPZcZcKwFWjBb7IoAAAgggkLYAAVZa9Wf1hi8tRUqLAAIWBKz2Z6YDrHog0gw/umbaVJVdhSz1hbzrDaFa80jhTLWYdj3A0hpGWqDbcoCloKa6zuZjhHoMTut1VetQ9XkrY/2RynqAVc080qOA9cfg9MilZiRpNlz1eKHCPj3Kt9Zaa5X/m2ZzNbdqsXT979X6U7F/tAqvFNJprTNtesOf6r7aQsKpkH10PIVXCqA0o0oz9D760Y8Wt73tbVuLrMdRtWaXQtFf//rX5eLt2rSmmhaabwu9XNdOgBXbMtgfAQQQQACBdAUIsNKqO6s3fGkpUloEELAgYLU/Mx1gVUGJKrBtlpUeP9MjYXpEUI/J1WcQVYGN1oZSuNPc2tY86gpsqs9am4GlAKsy0kyj6jHCKvjTI5CVW0iApevTm/W++MUvlp56RFCLujdnsdXDw2qmlYyqtafqb99rW1C9WRcKeRRyKciqPyYa+oerdbR0fS960YvKGU5vfvObyxlX9XWuQsKpkH20bpfWQtPMK4Vxmt2mBd9DNj0yqUdZtfaaHjvUul9alytmI8CK0WJfBBBAAAEE0hYgwEqr/qze8KWlSGkRQMCCgNX+zHSAVS3eHlKB9SBF+1eBTdtja/r3qQKsKtBpXlPXo47N/ZohSxUmKfipwp9qJtQmm2xSriulda26AizNQFPI98Y3vrFcyL2+KQzSWxvbyvaGN7yhXDuseoxQoZlmPH3oQx9aKYQKCbD6LKBelVMzmvbbb7/irW99azmbSSHa7rvvvsoi7Vrf6xWveEXngvc6XmWrxeardbnqHgrYdtttt+Kb3/xm+WbCs88+e8UjiiFttNqnCl61dpkWjb/5zW8e/HECrGAqdkQAAQQQQCB5AQKstKrQ6g1fWoqUFgEELAhY7c/MBlj1tZP0xrYb3vCGrfVYPZbVXD8pZgZW9bjgMmZgjR1gCaUKRKoFyquZUFowfe+99y7d2gKs+jpOCn+0ILzeIKiQ5F73ulf5Of13zZBqriNWhWTaR7O8tEj5VlttVc5Kqi8oHxJgVTOwvvWtb62ylpfrj1ePgT7iEY8oLrvssjIE0mOTW2yxRetHhr6F8Lzzzise9ahHlTOntttuu3KNKGQragAAIABJREFUr5vd7Ga9+hZ1BrJWm459ZJIAqxc5H0IAAQQQQCBJAQKstKrN6g1fWoqUFgEELAhY7c/MBlh6/G3HHXcsbnOb26xYT6mtIqv9FMDosbcqwKgCmz333LPQgu31x8l0nGqBcs3gaa6B1RbY6DMWHyFUuao1pNZff/3iYx/7WPlYpdabqq851RZgVbOoutZxqtYJ+81vfrNKgFVfn0y+stGMrPqb/1S2Kqy5yU1u0rkGVvUYpGZ8hQY63/72t8v2ceWVV5aB23ve855CC9Z3bXJR8KTF/JtvbKy3h2uuuWalMmhtLa2npXak2WjPfe5zyxlr1dsam+f7+te/Xs5K08y2Cy64oHXNr2pdMAVgn/3sZ4sNNtgguI8iwAqmYkcEEEAAAQSSFyDASqsKrd7wpaVIaRFAwIKA1f7MZIBVD0fq6ym1VWR9plZ93yqwab6NrjqGZifts88+5dpLWsdozTXXLJYxA2toY2xbp0mzn6rH9/SGu8MPP7ycOaW3AWpBdW1tAVZ1rCc+8YnFaaedtkrRqjc1dj3eWC0Ur3BHZVCY2JypFfMWwnpduJy0LtdDHvKQMrwKnQ3185//vNhmm22KK664otCMu+23336lU1TX2pzJ9773va+ceaXwSoZas2q11VbrLJ7CPpVJs8KqBfTrOw996yIB1tC/ID6PAAIIIIBAOgIEWOnUlUpq9YYvLUVKiwACFgSs9mcmA6zq8bSf/OQnrWFDs0KrtbJudatbrXgrXhXYaF+9Ge+d73xnOdNFAYIea3vsYx9bhi5aI+phD3tYechUAyyVvZpNpTcDalZZ15pg9bCqMtIsN4U6WtdJmxZF12LjevxQj8x1BVhVKKT60gLlD3rQg1asuVWvoyoc0iw5BYcKzhQC6TN6/LFab6peF11/tAo3NcNMx9H5FDDpDYchm9a2OvDAA8tZUTrX3e9+97I9aEaWZk0pbNObBbXOlTbNQFNQpjWvZHXQQQetMpOv7bxVOHrTm960DBEVaGkGoNYrO+644wqtx6Ut5HqbxyfACqlp9kEAAQQQQCAPAQKstOrR6g1fWoqUFgEELAhY7c9MBlixi1xXj6BpEfJq1ksVzuy0007lo2v6N83GUmilWTLatKj3wQcfvGJGTcoBVvVIpN6SVw/yqsbfNgOrPpNJ+2mtsdVXX70M8jTjSI9jKsD6yle+UgZcO+ywwyp/S89+9rNLc21tM46qQOz5z39+oQBJm0I2PT6nsios06Y38inIaj7q2Txh9UiiyuXbmjO6FFA99alPLUOq6noViFXtQbOrjjzyyHIxeG31ENR3rvrLAnRNclGQVV2vwqzKVY9KKsjSjEHf9TbPS4Dlqwn+HQEEEEAAgXwECLDSqkurN3xpKVJaBBCwIGC1PzMXYNXfSNdcT6mrIhVCaAaNZuNsttlmxfnnn1+GB4ceemihYGGXXXYp12fSWlfaNt988zKc0MyseoCQcoBVN3jyk59cnHrqqStdW9dbCDXLSI8c6hFCBS8KVxRcKXDSY3aHHXZYGfR1PcqpNau23XbbQmtcudav0kwn+etYWhtK51JQpNlOOofeyBeyVTPNQvZteyRRs6BOOeWUMkxTgKdNM89UBj2GWT0eWD2WqeAuZGu+7VKzy/RIpQKxz3zmM2UgqOBujz32KNvlXe5yl5DDrrIPAVYvNj6EAAIIIIBAkgIEWGlVm9UbvrQUKS0CCFgQsNqfmQuwLFQWZQgXqAKs3XffvTj99NNXrLkVfgT2jBEgwIrRYl8EEEAAAQTSFiDASqv+rN7wpaVIaRFAwIKA1f6MAMtC60i0DJpVpfWoTjjhhOKcc85ZsZZYopeTRLEJsJKoJgqJAAIIIIDAKAIEWKMwLu0gVm/4lgbAiRBAIBsBq/0ZAVY2TWw5F6LQqnr8r1r8/E53ulPxoQ99qFhnnXWWU4gZn4UAa8aVz6UjgAACCMxOgAArrSq3esOXliKlRQABCwJW+zMCLAutI6Ey1NcoU7G1ZtaZZ55Zrh/FtngBAqzFG3MGBBBAAAEErAgQYFmpibByWL3hCys9eyGAAAL/X8Bqf0aARSuNEtAMrH333bdcJF9vLdTi5XvttVf02/SiTsrOKwQIsGgMCCCAAAIIzEeAACuturZ6w5eWIqVFAAELAlb7MwIsC62DMiAQKECAFQjFbggggAACCGQgQICVViVaveFLS5HSIoCABQGr/RkBloXWQRkQCBQgwAqEYjcEEEAAAQQyECDASqsSrd7wpaVIaRFAwIKA1f6MAMtC66AMCAQKEGAFQrEbAggggAACGQgQYKVViVZv+NJSpLQIIGBBwGp/RoBloXVQBgQCBQiwAqHYDQEEEEAAgQwECLDSqkSrN3xpKVJaBBCwIGC1PyPAstA6KAMCgQIEWIFQ7IYAAggggEAGAgRYaVWi1Ru+tBQpLQIIWBCw2p8RYFloHZQBgUABAqxAKHZDAAEEEEAgAwECrLQq0eoNX1qKlBYBBCwIWO3PCLAstA7KgECgAAFWIBS7IYAAAgggkIEAAVZalWj1hi8tRUqLAAIWBKz2ZwRYFloHZUAgUIAAKxCK3RBAAAEEEMhAgAArrUq0esOXliKlRQABCwJW+zMCLAutgzIgEChAgBUIxW4IIIAAAghkIECAlVYlWr3hS0uR0iKAgAUBq/0ZAZaF1kEZEAgUIMAKhGI3BBBAAAEEMhAgwEqrEq3e8KWlSGkRQMCCgNX+jADLQuugDAgEChBgBUKxGwIIIIAAAhkIEGClVYlWb/jSUqS0CCBgQcBqf0aAZaF1UAYEAgUIsAKh2A0BBBBAAIEMBAiw0qpEqzd8aSlSWgQQsCBgtT8jwLLQOigDAoECBFiBUOyGAAIIIIBABgIEWGlVotUbvrQUKS0CCFgQsNqfEWBZaB2UAYFAAQKsQCh2QwABBBBAIAMBAqy0KtHqDV9aipQWAQQsCFjtzwiwLLQOyoBAoAABViAUuyGAAAIIIJCBAAFWWpVo9YYvLUVKiwACFgSs9mcEWBZaB2VAIFCAACsQit0QQAABBBDIQIAAK61KtHrDl5YipUUAAQsCVvszAiwLrYMyIBAoQIAVCMVuCCCAAAIIZCBAgJVWJVq94UtLkdIigIAFAav9GQGWhdZBGRAIFCDACoRiNwQQQAABBDIQIMBKqxKt3vClpUhpEUDAgoDV/owAy0LroAwIBAoQYAVCsRsCCCCAAAIZCBBgpVWJVm/40lKktAggYEHAan9GgGWhdVAGBAIFCLACodgNAQQQQACBDAQIsNKqRKs3fGkpUloEELAgYLU/I8Cy0DooAwKBAgRYgVDshgACCCCAQAYCBFhpVaLVG760FCktAghYELDanxFgWWgdlAGBQAECrEAodkMAAQQQQCADAQKstCrR6g1fWoqUFgEELAhY7c8IsCy0DsqAQKAAAVYgFLshgAACCCCQgQABVlqVaPWGLy1FSosAAhYErPZnBFgWWgdlQCBQgAArEIrdEEAAAQQQyECAACutSrR6w5eWIqVFAAELAlb7MwIsC62DMiAQKECAFQjFbggggAACCGQgQICVViVaveFLS5HSIoCABQGr/RkBloXWQRkQCBQgwAqEYjcEEEAAAQQyECDASqsSrd7wpaVIaRFAwIKA1f6MAMtC66AMCAQKEGAFQrEbAggggAACGQgQYKVViVZv+NJSpLQIIGBBwGp/RoBloXVQBgQCBQiwAqHYDQEEEEAAgQwECLDSqkSrN3xpKVJaBBCwIGC1PyPAstA6KAMCgQIEWIFQ7IYAAggggEAGAgRYaVWi1Ru+tBQpLQIIWBCw2p8RYFloHZQBgUABAqxAKHZDAAEEEEAgAwECrLQq0eoNX1qKlBYBBCwIWO3PCLAstA7KgECgAAFWIBS7IYAAAgggkIEAAVZalWj1hi8tRUqLAAIWBKz2ZwRYFloHZUAgUIAAKxCK3RBAAAEEEMhAgAArrUq0esOXliKlRQABCwJW+zMCLAutgzIgEChAgBUIxW4IIIAAAghkIECAlVYlWr3hS0uR0iKAgAUBq/0ZAZaF1kEZEAgUIMAKhGI3BBBAAAEEMhAgwEqrEq3e8KWlSGkRQMCCgNX+jADLQuugDAgEChBgBUKxGwIIIIAAAhkIEGClVYlWb/jSUqS0CCBgQcBqf0aAZaF1UAYEAgUIsAKh2A0BBBBAAIEMBAiw0qpEqzd8aSlSWgQQsCBgtT8jwLLQOigDAoECBFiBUOyGAAIIIIBABgIEWGlVotUbvrQUKS0CCFgQsNqfEWBZaB2UAYFAAQKsQCh2QwABBBBAIAMBAqy0KtHqDV9aipQWAQQsCFjtzwiwLLQOyoBAoAABViAUuyGAAAIIIJCBAAFWWpVo9YYvLUVKiwACFgSs9mcEWBZaB2VAIFCAACsQit0QQAABBBDIQIAAK61KtHrDl5YipUUAAQsCVvszAiwLrYMyIBAoQIAVCMVuCCCAAAIIZCBAgJVWJVq94UtLkdIigIAFAav9GQGWhdZBGRAIFCDACoRiNwQQQAABBDIQIMBKqxKt3vClpUhpEUDAgoDV/owAy0LroAwIBAoQYAVCsRsCCCCAAAIZCBBgpVWJVm/40lKktAggYEHAan9GgGWhdVAGBAIFCLACodgNAQQQQACBDAQIsNKqRKs3fGkpUloEELAgYLU/I8Cy0DooAwKBAgRYgVDshgACCCCAQAYCBFhpVaLVG760FCktAghYELDanxFgWWgdlAGBQAECrEAodkMAAQQQQCADAQKstCrR6g1fWoqUFgEELAhY7c8IsCy0DsqAQKAAAVYgFLshgAACCCCQgQABVlqVaPWGLy1FSosAAhYErPZnBFgWWgdlQCBQgAArEIrdEEAAAQQQyECAACutSrR6w5eWIqVFAAELAlb7MwIsC62DMiAQKECAFQjFbggggAACCGQgQICVViVaveFLS5HSIoCABQGr/RkBloXWQRkQCBQgwAqEYjcEEEAAAQQyECDASqsSrd7wpaVIaRFAwIKA1f6MAMtC66AMCAQKEGAFQrEbAggggAACGQgQYKVViVZv+NJSpLQIIGBBwGp/RoBloXVQBgQCBQiwAqHYDQEEEEAAgQwECLDSqkSrN3xpKVJaBBCwIGC1PyPAstA6KAMCgQIEWIFQ7IYAAggggEAGAgRYaVWi1Ru+tBQpLQIIWBCw2p8RYFloHZQBgUABAqxAKHZDAAEEEEAgAwECrLQq0eoNX1qKlBYBBCwIWO3PCLAstA7KgECgAAFWIBS7IYAAAgggkIEAAVZalWj1hi8tRUqLAAIWBKz2ZwRYFloHZUAgUIAAKxCK3RBAAAEEEMhAgAArrUq0esOXliKlRQABCwJW+zMCLAutgzIgEChAgBUIxW4IIIAAAghkIECAlVYlWr3hS0uR0iKAgAUBq/0ZAZaF1kEZEAgUIMAKhGI3BBBAAAEEMhAgwEqrEq3e8KWlSGkRQMCCgNX+jADLQuugDAgEChBgBUKxGwIIIIAAAhkIEGClVYlWb/jSUqS0CCBgQcBqf0aAZaF1UAYEAgUIsAKh2A0BBBBAAIEMBAiw0qpEqzd8aSlSWgQQsCBgtT8jwLLQOigDAoECBFiBUOyGAAIIIIBABgIEWGlVotUbvrQUKS0CCFgQsNqfEWBZaB2UAYFAAQKsQCh2QwABBBBAIHGBG1xvjeKYR74r8auYV/Gt3vDNqxa4WgQQGEPAan9GgDVG7XIMBJYkQIC1JGhOgwACCCCAwMQCm95mq+IpWxw4cSk4fYyA1Ru+mGtgXwQQQEACVvszAizaJwIJCRBgJVRZFBUBBBBAAIGeAtdfbfXiwAcdVWyw9h16HoGPTSFg9YZvCgvOiQACaQtY7c8IsNJuV5R+ZgIEWDOrcC4XAQQQQGBWAnpscJP/s2mx3V13I7xKsOat3vAlSEmREUBgYgGr/RkB1sQNg9MjECNQBViXXXZZzMfYFwEEEDAnYHVgZA6KAiGAQDIC9GvJVBUFRQABj4DV/owAi6aLQEICBFgJVRZFRQABp4DVgRHVhgACCPQVoF/rK8fnEEDAmoDV/owAy1pLoTwIOAQIsGgeCCCQi4DVgVEuvlwHAggsX4B+bfnmnBEBBBYjYLU/I8BaTH1zVAQWIkCAtRBWDooAAhMIWB0YTUDBKRFAIBMB+rVMKpLLQAAB3kJIG0AAgeECBFjDDTkCAgjYEOBGz0Y9UAoEEBhPgH5tPEuOhAAC0wpY7c+YgTVtu+DsCEQJEGBFcbEzAggYFrA6MDJMRtEQQMC4AP2a8QqieAggECxgtT8jwAquQnZEYHoBAqzp64ASIIDAOAJWB0bjXB1HQQCBOQrQr82x1rlmBPIUsNqfEWDl2d64qkwFCLAyrVguC4EZClgdGM2wKrhkBBAYSYB+bSRIDoMAApMLWO3PCLAmbxoUAIFwAQKscCv2RAAB2wJWB0a21SgdAghYFqBfs1w7lA0BBGIErPZnBFgxtci+CEwsQIA1cQVwegQQGE3A6sBotAvkQAggMDsB+rXZVTkXjEC2Alb7MwKsbJscF5ajAAFWjrXKNSEwTwGrA6N51gZXjQACYwjQr42hyDEQQMCCgNX+jADLQuugDAgEChBgBUKxGwIImBewOjAyD0cBEUDArAD9mtmqoWAIIBApYLU/I8CKrEh2R2BKAQKsKfU5NwIIjClgdWA05jVyLAQQmJcA/dq86purRSBnAav9GQFWzq2Oa8tOgAAruyrlghCYrYDVgdFsK4QLRwCBwQL0a4MJOQACCBgRsNqfEWAZaSAUA4EQAQKsECX2QQCBFASsDoxSsKOMCCBgU4B+zWa9UCoEEIgXsNqfEWDF1yWfQGAyAQKsyeg5MQIIjCxgdWA08mVyOAQQmJEA/dqMKptLRSBzAav9GQFW5g2Py8tLgAArr/rkahCYs4DVgdGc64RrRwCBYQL0a8P8+DQCCNgRsNqfEWDZaSOUBAGvAAGWl4gdEEAgEQGrA6NE+CgmAggYFKBfM1gpFAkBBHoJWO3PCLB6VScfQmAaAQKsadw5KwIIjC9gdWA0/pVyRAQQmIsA/dpcaprrRCB/Aav9GQFW/m2PK8xIgAAro8rkUhCYuYDVgdHMq4XLRwCBAQL0awPw+CgCCJgSsNqfEWCZaiYUBgG3AAEWLQQBBHIRsDowysWX60AAgeUL0K8t35wzIoDAYgSs9mcEWIupb46KwEIECLAWwspBEUBgAgGrA6MJKDglAghkIkC/lklFchkIIFBY7c8IsGicCCQkQICVUGVRVAQQcApYHRhRbQgggEBfAfq1vnJ8DgEErAlY7c8IsKy1FMqDgEOAAIvmgQACuQhYHRjl4st1IIDA8gXo15ZvzhkRQGAxAlb7MwKsxdQ3R0VgIQIEWAth5aAIIDCBgNWB0QQUnBIBBDIRoF/LpCK5DAQQ4BFC2gACCAwXIMAabsgREEDAhgA3ejbqgVIggMB4AvRr41lyJAQQmFbAan/GDKxp2wVnRyBKgAArioudEUDAsIDVgZFhMoqGAALGBejXjFcQxUMAgWABq/0ZAVZwFbIjAtMLEGBNXweUAAEExhGwOjAa5+o4CgIIzFGAfm2Otc41I5CngNX+jAArz/bGVWUqQICVacVyWQjMUMDqwGiGVcElI4DASAL0ayNBchgEEJhcwGp/RoA1edOgAAiECxBghVuxJwII2BawOjCyrUbpEEDAsgD9muXaoWwIIBAjYLU/I8CKqUX2RWBiAQKsiSuA0yOAwGgCVgdGo10gB0IAgdkJ0K/Nrsq5YASyFbDanxFgZdvkuLAcBQiwcqxVrgmBeQpYHRjNsza4agQQGEOAfm0MRY6BAAIWBKz2ZwRYFloHZUAgUIAAKxCK3RBAwLyA1YGReTgKiAACZgXo18xWDQVDAIFIAav9GQFWZEWyOwJTChBgTanPuRFAYEwBqwOjMa+RYyGAwLwE6NfmVd9cLQI5C1jtzwiwcm51XFt2AgRY2VUpF4TAbAWsDoxmWyFcOAIIDBagXxtMyAEQQMCIgNX+jADLSAOhGAiECBBghSixDwIIpCBgdWCUgh1lRAABmwL0azbrhVIhgEC8gNX+jAArvi75BAKTCRBgTUbPiRFAYGQBqwOjkS+TwyGAwIwE6NdmVNlcKgKZC1jtzwiwMm94XF5eAgRYedUnV4PAnAWsDozmXCdcOwIIDBOgXxvmx6cRQMCOgNX+jADLThuhJAh4BQiwvETsgAACiQhYHRglwkcxEUDAoAD9msFKoUgIINBLwGp/RoDVqzr5EALTCBBgTePOWRFAYHwBqwOj8a+UIyKAwFwE6NfmUtNcJwL5C1jtzwiw8m97XGFGAgRYGVUml4LAzAWsDoxmXi1cPgIIDBCgXxuAx0cRQMCUgNX+jADLVDOhMAi4BQiwaCEIIJCLgNWBUS6+XAcCCCxfgH5t+eacEQEEFiNgtT8jwFpMfXNUBBYiQIC1EFYOigACEwhYHRhNQMEpEUAgEwH6tUwqkstAAIHCan9GgEXjRCAhAQKshCqLoiKAgFPA6sCIakMAAQT6CtCv9ZXjcwggYE3Aan9GgGWtpVAeBBwCBFg0DwQQyEXA6sAoF1+uAwEEli9Av7Z8c86IAAKLEbDanxFgLaa+OSoCCxEgwFoIKwdFAIEJBKwOjCag4JQIIJCJAP1aJhXJZSCAAI8Q0gYQQGC4AAHWcEOOgAACNgS40bNRD5QCAQTGE6BfG8+SIyGAwLQCVvszZmBN2y44OwJRAgRYUVzsjAAChgWsDowMk1E0BBAwLkC/ZryCKB4CCAQLWO3PCLCCq5AdEZhegABr+jqgBAggMI6A1YHROFfHURBAYI4C9GtzrHWuGYE8Baz2ZwRYebY3ripTAQKsTCuWy0JghgJWB0YzrAouGQEERhKgXxsJksMggMDkAlb7MwKsyZsGBUAgXIAAK9yKPRFAwLaA1YGRbTVKhwAClgXo1yzXDmVDAIEYAav9GQFWTC2yLwITCxBgTVwBnB4BBEYTsDowGu0CORACCMxOgH5tdlXOBSOQrYDV/owAK9smx4XlKECAlWOtck0IzFPA6sBonrXBVSOAwBgC9GtjKHIMBBCwIGC1PyPAstA6KAMCgQIEWIFQ7IYAAuYFrA6MzMNRQAQQMCtAv2a2aigYAghECljtzwiwIiuS3RGYUoAAa0p9zo0AAmMKWB0YjXmNHAsBBOYlQL82r/rmahHIWcBqf0aAlXOr49qyEyDAyq5KuSAEZitgdWA02wrhwhFAYLAA/dpgQg6AAAJGBKz2ZwRYRhoIxUAgRIAAK0SJfRBAIAUBqwOjFOwoIwII2BSgX7NZL5QKAQTiBaz2ZwRY8XXJJxCYTIAAazJ6TowAAiMLWB0YjXyZHA4BBGYkQL82o8rmUhHIXMBqf0aAlXnD4/LyEiDAyqs+uRoE5ixgdWA05zrh2hFAYJgA/dowPz6NAAJ2BKz2ZwRYdtoIJUHAK0CA5SViBwQQSETA6sAoET6KiQACBgXo1wxWCkVCAIFeAlb7MwKsXtXJhxCYRoAAaxp3zooAAuMLWB0YjX+lHBEBBOYiQL82l5rmOhHIX8Bqf0aAlX/b4wozEiDAyqgyuRQEZi5gdWA082rh8hFAYIAA/doAPD6KAAKmBKz2ZwRYppoJhUHALUCARQtBAIFcBKwOjHLx5ToQQGD5AvRryzfnjAggsBgBq/0ZAdZi6pujIrAQAQKshbByUAQQmEDA6sBoAgpOiQACmQjQr2VSkVwGAggUVvszAiwaJwIJCRBgJVRZFBUBBJwCVgdGVBsCCCDQV4B+ra8cn0MAAWsCVvszAixrLYXyIOAQIMCieSCAQC4CVgdGufhyHQggsHwB+rXlm3NGBBBYjIDV/owAazH1zVERWIgAAdZCWDkoAghMIGB1YDQBBadEAIFMBOjXMqlILgMBBHiEkDaAAALDBQiwhhtyBAQQsCHAjZ6NeqAUCCAwngD92niWHAkBBKYVsNqfMQNr2nbB2RGIEiDAiuJiZwQQMCxgdWBkmIyiIYCAcQH6NeMVRPEQQCBYwGp/RoAVXIXsiMD0AgRY09cBJUAAgXEErA6Mxrk6joIAAnMUoF+bY61zzQjkKWC1PyPAyrO9cVWZChBgZVqxXBYCMxSwOjCaYVVwyQggMJIA/dpIkBwGAQQmF7DanxFgTd40KAAC4QIEWOFW7IkAArYFrA6MbKtROgQQsCxAv2a5digbAgjECFjtzwiwYmqRfRGYWIAAa+IK4PQIIDCagNWB0WgXyIEQQGB2AvRr/7e9OwG2pKrvB35kC4thBNksMCiRQhFBhURQVCDsCAKiYRE0ShJRJCq7CwSURQSrIogSwRJQ0EFFUUEUUUSMKFiJEYVgkcIQZFFxQygR/NevKz3/y5v33vS7fW7fc/t+uiplmOk+y+f0nOr3fadPT92Q6zCB3gqUOp8JsHp7y+lYHwUEWH0cVX0iMJ0CpT4YTedo6DUBAjkEzGs5FJVBgEAJAqXOZwKsEu4ObSDQUECA1RDKaQQIFC9Q6oNR8XAaSIBAsQLmtWKHRsMIEFigQKnzmQBrgQPpdALjFBBgjVNf3QQI5BQo9cEoZx+VRYDAdAmY16ZrvPWWQJ8FSp3PBFh9vuv0rXcCAqzeDakOEZhagVIfjKZ2QHScAIHWAua11oQKIECgEIFS5zMBViE3iGYQaCIgwGqi5BwCBCZBoNQHo0mw00YCBMoUMK+VOS5aRYDAwgVKnc8EWAsfS1cQGJuAAGts9ComQCCzQKkPRpm7qTgCBKZIwLw2RYOtqwR6LlDqfCbA6vmNp3v9EhBg9Ws89YbANAuU+mA0zWOi7wQItBMwr7XzczUBAuUIlDqfCbDKuUe0hMAyBQRYyyRyAgECEyJQ6oPRhPBpJgECBQqY1wocFE0iQGAogVLnMwHWUMPpIgLjERBgjcddrQQI5Bco9cHByYySAAAgAElEQVQof0+VSIDAtAiY16ZlpPWTQP8FSp3PBFj9v/f0sEcCAqweDaauEJhygVIfjKZ8WHSfAIEWAua1FnguJUCgKIFS5zMBVlG3icYQmF9AgOUOIUCgLwKlPhj1xVc/CBDoXsC81r25GgkQGI1AqfOZAGs0461UAiMREGCNhFWhBAiMQaDUB6MxUKiSAIGeCJjXejKQukGAQCp1PhNguTkJTJCAAGuCBktTCRCYV6DUByPDRoAAgWEFzGvDyrmOAIHSBEqdzwRYpd0p2kNgHoE6wLpjo/M4ESBAgAABAgQIECBAgMAIBBattnzaYYvV01v2Xi8952mrjqCGsosUYJU9PlpHYCIEBFgTMUwaSYAAAQIECBAgQIBADwRWXmm5dPV7Npm6EEuA1YObVxcIjFtAgDXuEVA/AQIECBAgQIAAAQLTJLDPC9dIF7xlo2nqsj2wpmq0dZbAiAQEWCOCVSwBAgQIECBAgAABAgTmEPjl4i2nysYKrKkabp0lMBoBAdZoXJVKgAABAgQIECBAgACBuQQEWGXcGzZxL2MctIJAIwEBViMmJxEgQIAAAQIECBAgQCCbgAArG2WrggRYrfhcTKBbAQFWt95qI0CAAAECBAgQIECAgACrjHtAgFXGOGgFgUYCAqxGTE4iQIAAAQIECBAgQIBANgEBVjbKVgUJsFrxuZhAtwICrG691UaAAAECBAgQIECAAAEBVhn3gACrjHHQCgKNBARYjZicRIAAAQIECBAgQIAAgWwCAqxslK0KEmC14nMxgW4FBFjdequNAAECBAgQIECAAAECAqwy7gEBVhnjoBUEGgkIsBoxOYkAAQIECBAgQIAAAQLZBARY2ShbFSTAasXnYgLdCgiwuvVWGwECBAgQIECAAAECBARYZdwDAqwyxkErCDQSEGA1YnISAQIECBAgQIAAAQIEsgkIsLJRtipIgNWKz8UEuhUQYHXrrTYCBAgQIECAAAECBAgIsMq4BwRYZYyDVhBoJCDAasTkJAIECBAgQIAAAQIECGQTEGBlo2xVkACrFZ+LCXQrIMDq1lttBAgQIECAAAECBAgQEGCVcQ8IsMoYB60g0EhAgNWIyUkECBAgQIAAAQIECBDIJiDAykbZqiABVis+FxPoVkCA1a232ggQIECAAAECBAgQICDAKuMeEGCVMQ5aQaCRgACrEZOTCBAgQIAAAQIECBAgkE1AgJWNslVBAqxWfC4m0K2AAKtbb7URIECAAAECBAgQIEBAgFXGPSDAKmMctIJAIwEBViMmJxEgQIAAAQIECBAgQCCbgAArG2WrggRYrfhcTKBbAQFWt95qI0CAAAECBAgQIECAgACrjHtAgFXGOGgFgUYCAqxGTE4iQIAAAQIECBAgQIBANgEBVjbKVgUJsFrxuZhAtwICrG691UaAAAECBAgQIECAAAEBVhn3gACrjHHQCgKNBARYjZicRIAAAQIECBAgQIAAgWwCAqxslK0KEmC14nMxgW4FBFjdequNAAECBAgQIECAAAECAqwy7gEBVhnjoBUEGgkIsBoxOYkAAQIECBAgQIAAAQLZBARY2ShbFSTAasXnYgLdCgiwuvVWGwECBAgQIECAAAECBARYZdwDAqwyxkErCDQSEGA1YnISAQIECBAgQIAAAQIEsgkIsLJRtipIgNWKz8UEuhUQYHXrrTYCBAgQIECAAAECBAgIsMq4BwRYZYyDVhBoJCDAasTkJAIECBAgQIAAAQIECGQTEGBlo2xVkACrFZ+LCXQrIMDq1lttBAgQIECAAAECBAgQEGCVcQ8IsMoYB60g0EhAgNWIyUkECBAgQIAAAQIECBDIJiDAykbZqiABVis+FxPoVkCA1a232ggQIECAAAECBAgQICDAKuMeEGCVMQ5aQaCRgACrEZOTCBAgQIAAAQIECBAgkE1AgJWNslVBAqxWfC4m0K2AAKtbb7URIECAAAECBAgQIEBAgFXGPSDAKmMctIJAIwEBViMmJxEgQIAAAQIECBAgQCCbgAArG2WrggRYrfhcTKBbAQFWt95qI0CAAAECBAgQIECAgACrjHtAgFXGOGgFgUYCAqxGTE4iQIAAAQIECBAgQIBANgEBVjbKVgUJsFrxuZhAtwICrG691UaAAAECBAgQIECAAAEBVhn3gACrjHHQCgKNBARYjZicRIAAAQIECBAgQIAAgWwCAqxslK0KEmC14nMxgW4FBFjdequNAAECBAgQIECAAAECAqwy7gEBVhnjoBUEGgkIsBoxOYkAAQIECBAgQIAAAQLZBARY2ShbFSTAasXnYgLdCgiwuvVWGwECBAgQIECAAAECBARYZdwDAqwyxkErCDQSEGA1YnISAQIECBAgQIAAAQIEsgkIsLJRtipIgNWKz8UEuhUQYHXrrTYCBAgQIECAAAECBAgIsMq4BwRYZYyDVhBoJCDAasTkJAIECBAgQIAAAQIECGQTEGBlo2xVkACrFZ+LCXQrIMDq1lttBAgQIECAAAECBAgQEGCVcQ8IsMoYB60g0EhAgNWIyUkECBAgQIAAAQIECBDIJiDAykbZqiABVis+FxPoVkCA1a232ggQIECAAAECBAgQICDAKuMeEGCVMQ5aQaCRgACrEZOTCBAgQIAAAQIECBAgkE1AgJWNslVBAqxWfC4m0K2AAKtbb7URIECAAAECBAgQIEBAgFXGPSDAKmMctIJAIwEBViMmJxEgQIAAAQIECBAgQCCbgAArG2WrggRYrfhcTKBbAQFWt95qI0CAAAECBAgQIECAgACrjHtAgFXGOGgFgUYCAqxGTE4iQIAAAQIECBAgQIBANgEBVjbKVgUJsFrxuZhAtwICrG691UaAAAECBAgQIECAAAEBVhn3gACrjHHQCgKNBARYjZicRIAAAQIECBAgQIAAgWwCAqxslK0KEmC14nMxgW4FBFjdequNAAECBAgQIECAAAECAqwy7gEBVhnjoBUEGgkIsBoxOYkAAQIECBAgQIAAAQLZBARY2ShbFSTAasXnYgLdCgiwuvVWGwECBAgQIECAAAECBARYZdwDAqwyxkErCDQSEGA1YnISAQIECBAgQIAAAQIEsgkIsLJRtipIgNWKz8UEuhUQYHXrrTYCBAgQIECAAAECBAgIsMq4BwRYZYyDVhBoJCDAasTkJAIECBAgQIAAAQIECGQTEGBlo2xVkACrFZ+LCXQrIMDq1lttBAgQIECAAAECBAgQEGCVcQ8IsMoYB60g0EhAgNWIyUkECBAgQIAAAQIECBDIJiDAykbZqiABVis+FxPoVkCA1a232ggQIECAAAECBAgQICDAKuMeEGCVMQ5aQaCRgACrEZOTCBAgQIAAAQIECBAgkE1AgJWNslVBExNg/elPf0pvfvOb0wc/+MG00korpW984xtpm222mbPz733ve9Nxxx2XDjnkkHThhRe2Qqov/t3vfpde9rKXpe9973vpm9/8Ztpyyy2rv3rNa16TLrroonT66aenY489NktdcxVS1xV//4IXvCBdffXVadGiRfPW+c///M/ppJNOqs7J6THSji6j8EcffTR9+ctfTqeddlr6t3/7t/TYY4+l5ZZbrronTj311PTiF784PeEJT1iqlIceeiidf/756ayzzkp33nln9ffPfvaz0wknnJBe8YpXpOWXX36pa37zm9+kD3/4w+ncc89dcs1qq62WDjjggHTiiSemDTbYoBHFpz71qeqagw8+eOh7UoDViNpJBAgQIECAAAECBAgQyCYgwMpG2aqgiQmw/vu//7sKJe6+++4UYdab3vSmdPbZZ88aUoTINARYTYK8Bx54IO28887ppptu6k2A9cgjj6QjjjiiCpXiiDBpzTXXTL/85S/Tgw8+WP3ZkUceWYVbK6644pJ/IBFeveENb6jCxjjWXnvt9Mc//jGF0VzXRMi1xx57pFtuuWXJNeH+s5/9rArNVl111bR48eLqnPmOuH677bZLP//5z1uFiAKsVvOdiwkQIECAAAECBAgQILBgAQHWgslGcsHEBFif+MQn0qtf/eq00047pf/8z/+sVspcf/316elPf/qsMKMIsOYagXGswIrVRRHkxQqgWGE11/Gtb30rbb/99lVQE0cfVmB9/OMfr1YxPelJT0qf/OQnq4AuPGJV1sc+9rH0D//wD5XNpz/96bTvvvsuoYlVV0cddVTaaKON0he/+MX0rGc9qzrvK1/5Stp///1TrLS6/PLL01577VVdE0HZQQcdlC677LIqPL3kkkuWrLaKcw877LDqz57xjGeka6+9Nj31qU+ddRh+/etfV6u7vva1r7UeAwHWSOZBhRIgQIAAAQIECBAgQGBOAQFWGTfHRARYsXJmn332qV6Xi1Ai/i+Ci1iBdfjhh09lgLXLLrukr3/962nzzTevApg11lhjVodYqfShD32oWv1zzTXXTHyA9fDDD1dh0JVXXjnr+EcgFa8Dvuc976nOi/tkhRVWSPfee29lcNttt1XX7rrrro/zqkOxcI0Qa5VVVkk//vGP07bbbluttIqwdLPNNnvcNb/4xS/SbrvtVr1SGtdH2DXziPa8733vq15nff7zn59uvvnmVmMgwCpj4tQKAgQIECBAgAABAgSmR0CAVcZYT0SAFXscRfjwlKc8Jd1www1VmBB7Cc23B9TgCqzY/+mf/umfqlU3EUZssskm6eSTT15qz6N4LWzrrbeuRiZCsngNLeqKlT7HHHNMeuMb35he/vKXF7EHVuy1FfuARSASQVYELTOPOrR54hOfWK3CiiBlthVY0e/YWyxCmHpfqHo/qeOPP74Ke+q9oSIQi+Dwta99bfroRz+61CucEdi87nWvq1ZCDQaM8eff/e5307vf/e4qcIvVTfF6X6yeOuOMM9Kmm27a6F/Efffdl/bee+90++23V3tg1fuQDV78hS98oVpF9dKXvrQa8+h/hHdRV5w/W+B31113VWMfYWmsWovVWXHNgQceWO2RFWVGOTOPZa2+i/tnxx13rNoSZhFytVkFJ8BqdJs4iQABAgQIECBAgAABAtkEBFjZKFsVNBEBVr0Jeb3vVYQY862mCZE6wIrXxeJ1r9h7aOaeR3//939fBTf1Pkl1gBXnRlgW+27F/95///3pX/7lX6pXGEvZxD02jI+wJcK5t7/97emUU05Z6kaIgGf33XevViTFiqLZNrWPUClWHf3qV7+qNkGP/sZR7/FUWx599NFVWFW/krj++utXYWL87+Dxv//7v+lFL3pR+u1vf7skCIqwKoKweIUvjnrPqnvuuacKsuI488wz09ve9rY59zRbyF1ev246GGC9//3vrwLJCKQiqJu5wXu9Qf91112XrrjiirTnnnsus8p4LTNePfzMZz4z6wb+cZ/usMMO1d5csel/rOiKYE2AtUxaJxAgQIAAAQIECBAgQKAYAQFWGUNRfIA1+OpXrJyJ1Sxx1CuBIkC4+OKLq9fEBo86wIo/e+Yzn5niC3Dxut3gnkcR2sTrdbGxdx3axCqcn/70p9U+SREAbbzxxkv2j4rX10oKsMLiJS95SbV6aeaqovqrjR/5yEeqlVoRoMwMsGJvpgivbrzxxvSOd7yj+r8IuuKIcCzO/8AHPlBZfPvb307rrrtuGrzm85///JL9omr7eGUvVscNjkv9el4EhbHxeqxaihVdsWfVOeecUwVXcQzuPzXsP4/B100H9wer75f4kmX0abZjWaupZl7zwx/+sNob6/e///1SX8WMYC4C1/ji4aWXXpr+9m//tlrFJcAadmRdR4AAAQIECBAgQIAAgfEICLDG4z6z1uIDrDoQmfm6YP1aYXwFbrb9ieoAK/4+wpuZr5rVocpgufUKrAiwYoVTvKY3eNSrdGLPo8EyFxp8tBn6wboiIIlALVZCzXyNsF4J9bSnPa16jS5Wms0MsOL1wwia/uzP/qzaYDwCqsHjjjvuqFZTxQq2wf7WtjPDw1iRFJurx5hFaBN/Pxh4zWY6uGfV4P5TwxjV+03FuMVKsmhzbLAeR5MxanJO3a7Bjdlf+cpXplj1NfjFw1iV9apXvSq9/vWvX7LKT4A1zKi6hgABAgQIECBAgAABAuMVEGCN17+uvegAazAQmRl+zLXSpu5YHbIMbuQ9SF7veRThTARgW2yxRfXaXL0CKzb6jg26Sw6wIqip+znzNcJ4DS7266r3oRrmq4yDr1QOBlj1yqN4FXDwS5DxymWsSIrVcPXrhRH2xat8ixYtqv4sVnPNPOrN0uPP6/2nFvrPI8KrCOlir7M4Fi9eXO1xVh9Nwqkm50R5EV4deuih1T5psULvq1/9atpwww2X1PWTn/ykWhkXe2YN/p0Aa6Gj6nwCBAgQIECAAAECBAiMX0CANf4xiBYUHWDVQUk0dLZVVvH6WbwSFq8IxmtygyuI6sAm9oaKcGfmMdueR3MFNvW1pa3AigCrNoqVRvVrhHXwF69A1m5NAqzoX3xZ7/vf/37lGa8IxqbuM1exDYaH9UqrMKr3nqr3Kot9pmbbUH3mWMSeYxFyRZA1+Jpo038i8bpe9O9d73pXtY/XBRdcUK24Gtznqkk41eSc2Lcr9kKLFWsRxsXqttjwffAe2Xfffau/D/+ddtppyd8JsJqOqPMIECBAgAABAgQIECBQjoAAq4yxKDrAqjdvb0I1GKTE+XVgM9tra/H34wqw6hBjZp/metVx5nkzQ5Y6TIrgpw5/6pVQm222WbWvVOxrNVeAFSvQIuT713/912oj98EjwqD4auNsbTvvvPOqvcPq1wgjNIsVT1ddddXjQqgmAdYwG6jX7XzwwQfT4YcfXn31MF7hixBtv/32W2qT9tjf69RTT51zw/sor7aNzebrfbkGPSJgi3Dq1ltvrb5M+LnPfW7JK4px3uArjO985zurL10OhmgCrCb/kp1DgAABAgQIECBAgACBsgQEWGWMR7EB1uDeSfH1wJVXXnlWsfjCW4QYM/dPWsgKrPp1wS5WYOUOsAKlXolWb1Ber4SKDdP/8R//sXKbLcAa3Mcpwp947S32vNpqq63S8573vOq6+O9YITVzH7E6JItzYpVXbHC/7bbbVquSBjeUbxJg1Suw/uu//mupvbzm+2cSr4Hus88+6aabbkprrbVW9fXAbbbZZtZL2n6F8Etf+lK1p1Vs2L7zzjtXe3ytueaaj6trMIhr8s/7L/7iL9J3vvOdJV9+bHJNjE0cd2x0XpPTnUOAAAECBAgQIECAAAECLQUEWC0BM11ebIAVr1/tvvvuKX7Ir/dTmq3P9XkRwMRrb3WAUQc2Bx54YIoN2wdXwlQBwP9tUB7h18w9sGYLbOKaEl8hjHbVe0itt9566ZprrqleqwyzwT2nZguw6lVUs+3jFOXW+4Q98MADSwVYg/uThW/YxIqswS//RRmxUXwEY6uvvvqce2DVr0HGiq+me2DFPlNxf9x+++1V4HbZZZel2LB+riNcIniKzfxnfrFx8H74wx/+8Lg2xKqq2E8r7qNYjfbWt761WrFWf61xsL64l2LT9vhi42xHGIVl3KsxVrFvVmz2vs466zT+5yzAakzlRAIECBAgQIAAAQIECGQREGBlYWxdSJEB1mA4Mrif0my9HVypNXhuHdjM/BpdXUasTjrssMOqvZdiH6PYcLuLFVhtR2y2fZpi9VP9+t65556bTjrppGrlVHwNMDZUj2O2AKsu65BDDkkXXnjhUk2rv9Q41+uN9UbxEe5EGyJMnLlSayFfIRwci/mcYl+u2Fsqwqu5VkPNvP7ee+9N2223XbrttttSrLjbddddH3dK3deZK/nqrwlGeBWGRx55ZFp++eWHGkavEA7F5iICBAgQIECAAAECBAiMVUCANVb+JZUXGWDVr6fdfffds4YNM+nqvbLWX3/9JV/FqwObODe+jHfJJZekDTbYoNqnKIKEAw44oApdYo+ovfbaqypyUgOsaHu9miq+DBgrgebaE2wwrKqNYpVbhDqxr1McsSn6pz71qer1w3hlbq4Aqw6FYrweffTR9Dd/8zdL9twaHKM6HIqVRxEcRnAWIVBcE68/1vtNDY7FXP88ItyMFWZRTtQXAVN84bDJEXtbHXXUUdVrjlHX5ptvXt0PsSIr9vKKsC2+LBj7XMURK9AiKIs9r8Lq6KOPXmolX5N663MEWAvRci4BAgQIECBAgAABAgTKEBBglTEORQZY9Z5Om266abruuuuq/Y3mO+pX0GIT8rPPPrva1LsOZ/bYY4/q1bX4u1iNFaFVvMYVR2zqfcwxxyxZUTPJAVb9SmR8JW8wyKvdZluBNbiSKc6LvcZWWmmlKsiLFUfxOmYEWP/xH/9RBVy77bbbUsNwxBFHVOZx1PYzT4pA7Pjjj08RIMURIVvsHxVtjb+L48wzz6yCrJmves4sq34lMdq1rGPmiq4IqA499NAqpKr7G4FYfT/E6qrTTjutesUvjsEQdFl1zfWxgMHrBFjLUvT3BAgQIECAAAECBAgQKE9AgFXGmBQXYA1uhD1zP6W5yCKEiBU0sRrnBS94Qbr66qurFTrHHXdcimBhzz33rPZnir2u4th6662rcCJWZg0GJpMcYA0avPa1r00f/ehHH9e3ub5CGKuM4pXDeIUwwqTYhyqCqwic4jW7E044oQr65nqVM/as2n777as9rubbvypWOoV/lHXttddWdUVQFKudoo4IK5sc9UqzJufO9kpifLXx/PPPr8K0CPDiiJVn0YZ4DbN+PbB+LTOCuyaHAKuJknMIECBAgAABAgQIECAweQICrDLGrLgAqwwWrWgqUAdY++23X7r44ouX7LnV9HrnLUzAJu4L83I2AQIECBAgQIAAAQIE2goIsNoK5rlegJXHcSpLiVVVsR/VBz/4wfT5z39+yV5iU4nRUacFWB1Bq4YAAQIECBAgQIAAAQL/JyDAKuNWEGCVMQ4T04oIrerX/+rNzzfeeON01VVXpSc/+ckT049JbagAa1JHTrsJECBAgAABAgQIEJhUAQFWGSMnwCpjHCamFYN7lEWjY8+sxYsXV/tHOUYvIMAavbEaCBAgQIAAAQIECBAgMCggwCrjfhBglTEOE9OKWIH1xje+sdokP75aGJuX/93f/d0yvx44MR0svKECrMIHSPMIECBAgAABAgQIEOidgACrjCEVYJUxDlpBoJGAAKsRk5MIECBAgAABAgQIECCQTUCAlY2yVUECrFZ8LibQrYAAq1tvtREgQIAAAQIECBAgQECAVcY9IMAqYxy0gkAjAQFWIyYnESBAgAABAgQIECBAIJuAACsbZauCBFit+FxMoFsBAVa33mojQIAAAQIECBAgQICAAKuMe0CAVcY4aAWBRgICrEZMTiJAgAABAgQIECBAgEA2AQFWNspWBQmwWvG5mEC3AgKsbr3VRoAAAQIECBAgQIAAAQFWGfeAAKuMcdAKAo0EBFiNmJxEgAABAgQIECBAgACBbAICrGyUrQoSYLXiczGBbgUEWN16q40AAQIECBAgQIAAAQICrDLuAQFWGeOgFQQaCQiwGjE5iQABAgQIECBAgAABAtkEBFjZKFsVJMBqxediAt0KCLC69VYbAQIECBAgQIAAAQIEBFhl3AMCrDLGQSsINBIQYDVichIBAgQIECBAgAABAgSyCQiwslG2KkiA1YrPxQS6FRBgdeutNgIECBAgQIAAAQIECAiwyrgHBFhljINWEGgkIMBqxOQkAgQIECBAgAABAgQIZBMQYGWjbFWQAKsVn4sJdCsgwOrWW20ECBAgQIAAAQIECBAQYJVxDwiwyhgHrSDQSECA1YjJSQQIECBAgAABAgQIEMgmIMDKRtmqIAFWKz4XE+hWQIDVrbfaCBAgQIAAAQIECBAgIMAq4x4QYJUxDlpBoJGAAKsRk5MIECBAgAABAgQIECCQTUCAlY2yVUECrFZ8LibQrYAAq1tvtREgQIAAAQIECBAgQECAVcY9IMAqYxy0gkAjAQFWIyYnESBAgAABAgQIECBAIJuAACsbZauCBFit+FxMoFsBAVa33mojQIAAAQIECBAgQICAAKuMe0CAVcY4aAWBRgICrEZMTiJAgAABAgQIECBAgEA2AQFWNspWBQmwWvG5mEC3AgKsbr3VRoAAAQIECBAgQIAAAQFWGfeAAKuMcdAKAo0EBFiNmJxEgAABAgQIECBAgACBbAICrGyUrQoSYLXiczGBbgUEWN16q40AAQIECBAgQIAAAQICrDLuAQFWGeOgFQQaCQiwGjE5iQABAgQIECBAgAABAtkEBFjZKFsVJMBqxediAt0KCLC69VYbAQIECBAgQIAAAQIEBFhl3AMCrDLGQSsINBIQYDVichIBAgQIECBAgAABAgSyCQiwslG2KkiA1YrPxQS6FRBgdeutNgIECBAgQIAAAQIECAiwyrgHBFhljINWEGgkIMBqxOQkAgQIECBAgAABAgQIZBMQYGWjbFWQAKsVn4sJdCsgwOrWW20ECBAgQIAAAQIECBAQYJVxDwiwyhgHrSDQSECA1YjJSQQIECBAgAABAgQIEMgmIMDKRtmqIAFWKz4XE+hWQIDVrbfaCBAgQIAAAQIECBAgIMAq4x4QYJUxDlpBoJGAAKsRk5MIECBAgAABAgQIECCQTUCAlY2yVUECrFZ8LibQrYAAq1tvtREgQIAAAQIECBAgQECAVcY9IMAqYxy0gkAjAQFWIyYnESBAgAABAgQIECBAIJuAACsbZauCBFit+FxMoFsBAVa33mojQIAAAQIECBAgQICAAKuMe0CAVcY4aAWBRgICrEZMTiJAgAABAgQIECBAgEA2AQFWNspWBQmwWvG5mEC3AgKsbr3VRoAAAQIECBAgQIAAAQFWGfeAAKuMcdAKAo0EBFiNmJxEgAABAgQIECBAgACBbAICrGyUrQoSYLXiczGBbgUEWN16q40AAQIECBAgQIAAAQICrDLuAQFWGeOgFQQaCUnLAWkAACAASURBVAiwGjE5iQABAgQIECBAgAABAtkEBFjZKFsVJMBqxediAt0KCLC69VYbAQIECBAgQIAAAQIEBFhl3AMCrDLGQSsINBIQYDVichIBAgQIECBAgAABAgSyCQiwslG2KkiA1YrPxQS6FRBgdeutNgIECBAgQIAAAQIECAiwyrgHBFhljINWEGgkIMBqxOQkAgQIECBAgAABAgQIZBMQYGWjbFWQAKsVn4sJdCsgwOrWW20ECBAgQIAAAQIECBAQYJVxDwiwyhgHrSDQSECA1YjJSQQIECBAgAABAgQIEMgmIMDKRtmqIAFWKz4XE+hWQIDVrbfaCBAgQIAAAQIECBAgIMAq4x4QYJUxDlpBoJGAAKsRk5MIECBAgAABAgQIECCQTUCAlY2yVUECrFZ8LibQrYAAq1tvtREgQIAAAQIECBAgQECAVcY9IMAqYxy0gkAjAQFWIyYnESBAgAABAgQIECBAIJuAACsbZauCBFit+FxMoFsBAVa33mojQIAAAQIECBAgQICAAKuMe0CAVcY4aAWBRgICrEZMTiJAgAABAgQIECBAgEA2AQFWNspWBQmwWvG5mEC3AgKsbr3VRoAAAQIECBAgQIAAAQFWGfeAAKuMcdAKAo0EBFiNmJxEgAABAgQIECBAgACBbAICrGyUrQoSYLXiczGBbgUEWN16q40AAQIECBAgQIAAAQICrDLuAQFWGeOgFQQaCQiwGjE5iQABAgQIECBAgAABAtkEBFjZKFsVJMBqxediAt0KCLC69VYbAQIECBAgQIAAAQIEBFhl3AMCrDLGQSsINBIQYDVichIBAgQIECBAgAABAgSyCQiwslG2KkiA1YrPxQS6FRBgdeutNgIECBAgQIAAAQIECAiwyrgHBFhljINWEGgkIMBqxOQkAgQIECBAgAABAgQIZBMQYGWjbFWQAKsVn4sJdCsgwOrWW20ECBAgQIAAAQIECBAQYJVxDwiwyhgHrSDQSECA1YjJSQQIECBAgAABAgQIEMgi8MSVl0s/veh5WcqalEJuvvnmqqlbbrllUU0WYBU1HBpDYH4BAZY7hAABAgQIECBAgAABAt0J7PPCNdIFb9mouwoLqEmAVcAgaAKBSRcQYE36CGo/AQIECBAgQIAAAQKTIrDySsulq9+zSXrO01adlCZnaacAKwujQghMt4AAa7rHX+8JECBAgAABAgQIEBi9QLw2uNPzF6W37L3e1IVXoSvAGv09pgYCvReoA6ybbrqp933VQQIE+i1Q6oNRv9X1jgCBUQqY10apq2wCBLoUKHU+swdWl3eBugi0FBBgtQR0OQECxQiU+mBUDJCGECAwcQLmtYkbMg0mQGAOgVLnMwGWW5bABAkIsCZosDSVAIF5BUp9MDJsBAgQGFbAvDasnOsIEChNoNT5TIBV2p2iPQTmERBguT0IEOiLQKkPRn3x1Q8CBLoXMK91b65GAgRGI1DqfCbAGs14K5XASAQEWCNhVSgBAmMQKPXBaAwUqiRAoCcC5rWeDKRuECBgE3f3AAEC7QUEWO0NlUCAQBkCftArYxy0ggCBfALmtXyWSiJAYLwCpc5nVmCN975QO4EFCQiwFsTlZAIEChYo9cGoYDJNI0CgcAHzWuEDpHkECDQWKHU+E2A1HkInEhi/gABr/GOgBQQI5BEo9cEoT++UQoDANAqY16Zx1PWZQD8FSp3PBFj9vN/0qqcCAqyeDqxuEZhCgVIfjKZwKHSZAIFMAua1TJCKIUBg7AKlzmcCrLHfGhpAoLmAAKu5lTMJEChboNQHo7LVtI4AgZIFzGslj462ESCwEIFS5zMB1kJG0bkExiwgwBrzAKieAIFsAqU+GGXroIIIEJg6AfPa1A25DhPorUCp85kAq7e3nI71UUCA1cdR1ScC0ylQ6oPRdI6GXhMgkEPAvJZDURkECJQgUOp8JsAq4e7QBgINBQRYDaGcRoBA8QKlPhgVD6eBBAgUK2BeK3ZoNIwAgQUKlDqfCbAWOJBOJzBOAQHWOPXVTYBAToFSH4xy9lFZBAhMl4B5bbrGW28J9Fmg1PlMgNXnu07feicgwOrdkOoQgakVKPXBaGoHRMcJEGgtYF5rTagAAgQKESh1PhNgFXKDaAaBJgICrCZKziFAYBIESn0wmgQ7bSRAoEwB81qZ46JVBAgsXKDU+UyAtfCxdAWBsQkIsMZGr2ICBDILlPpglLmbiiNAYIoEzGtTNNi6SqDnAqXOZwKsnt94utcvAQFWv8ZTbwhMs0CpD0bTPCb6ToBAOwHzWjs/VxMgUI5AqfOZAKuce0RLCCxTQIC1TCInECAwIQKlPhhNCJ9mEiBQoIB5rcBB0SQCBIYSKHU+E2ANNZwuIjAeAQHWeNzVSoBAfoFSH4zy91SJBAhMi4B5bVpGWj8J9F+g1PlMgNX/e08PeyQgwOrRYOoKgSkXKPXBaMqHRfcJEGghYF5rgedSAgSKEih1PhNgFXWbaAyB+QUEWO4QAgT6IlDqg1FffPWDAIHuBcxr3ZurkQCB0QiUOp8JsEYz3kolMBIBAdZIWBVKgMAYBEp9MBoDhSoJEOiJgHmtJwOpGwQIpFLnMwGWm5PABAkIsCZosDSVAIF5BUp9MDJsBAgQGFbAvDasnOsIEChNoNT5TIBV2p2iPQTmERBguT0IEOiLQKkPRn3x1Q8CBLoXMK91b65GAgRGI1DqfCbAGs14K5XASAQEWCNhVSgBAmMQKPXBaAwUqiRAoCcC5rWeDKRuECDgFUL3AAEC7QUEWO0NlUCAQBkCftArYxy0ggCBfALmtXyWSiJAYLwCpc5nVmCN975QO4EFCQiwFsTlZAIEChYo9cGoYDJNI0CgcAHzWuEDpHkECDQWKHU+E2A1HkInEhi/gABr/GOgBQQI5BEo9cEoT++UQoDANAqY16Zx1PWZQD8FSp3PBFj9vN/0qqcCAqyeDqxuEZhCgVIfjKZwKHSZAIFMAua1TJCKIUBg7AKlzmcCrLHfGhpAoLmAAKu5lTMJEChboNQHo7LVtI4AgZIFzGslj462ESCwEIFS5zMB1kJG0bkExiwgwBrzAKieAIFsAqU+GGXroIIIEJg6AfPa1A25DhPorUCp85kAq7e3nI71UUCA1cdR1ScC0ylQ6oPRdI6GXhMgkEPAvJZDURkECJQgUOp8JsAq4e7QBgINBQRYDaGcRoBA8QKlPhgVD6eBBAgUK2BeK3ZoNIwAgQUKlDqfCbAWOJBOJzBOAQHWOPXVTYBAToFSH4xy9lFZBAhMl4B5bbrGW28J9Fmg1PlMgNXnu07feicgwOrdkOoQgakVKPXBaGoHRMcJEGgtYF5rTagAAgQKESh1PhNgFXKDaAaBJgICrCZKziFAYBIESn0wmgQ7bSRAoEwB81qZ46JVBAgsXKDU+UyAtfCxdAWBsQkIsMZGr2ICBDILlPpglLmbiiNAYIoEzGtTNNi6SqDnAqXOZwKsnt94utcvAQFWv8ZTbwhMs0CpD0bTPCb6ToBAOwHzWjs/VxMgUI5AqfOZAKuce0RLCCxTQIC1TCInECAwIQKlPhhNCJ9mEiBQoIB5rcBB0SQCBIYSKHU+E2ANNZwuIjAeAQHWeNzVSoBAfoFSH4zy91SJBAhMi4B5bVpGWj8J9F+g1PlMgNX/e08PeyQgwOrRYOoKgSkXKPXBaMqHRfcJEGghYF5rgedSAgSKEih1PhNgFXWbaAyB+QUEWO4QAgT6IlDqg1FffPWDAIHuBcxr3ZurkQCB0QiUOp8JsEYz3kolMBIBAdZIWBVKgMAYBEp9MBoDhSoJEOiJgHmtJwOpGwQIpFLnMwGWm5PABAkIsCZosDSVAIF5BUp9MDJsBAgQGFbAvDasnOsIEChNoNT5TIBV2p2iPQTmERBguT0IEOiLQKkPRn3x1Q8CBLoXMK91b65GAgRGI1DqfCbAGs14K5XASAQEWCNhVSgBAmMQKPXBaAwUqiRAoCcC5rWeDKRuECDgFUL3AAEC7QUEWO0NlUCAQBkCftArYxy0ggCBfALmtXyWSiJAYLwCpc5nVmCN975QO4EFCQiwFsTlZAIEChYo9cGoYDJNI0CgcAHzWuEDpHkECDQWKHU+E2A1HkInEhi/gABr/GOgBQQI5BEo9cEoT++UQoDANAqY16Zx1PWZQD8FSp3PBFj9vN/0qqcCAqyeDqxuEZhCgVIfjKZwKHSZAIFMAua1TJCKIUBg7AKlzmcCrLHfGhpAoLmAAKu5lTMJEChboNQHo7LVtI4AgZIFzGslj462ESCwEIFS5zMB1kJG0bkExiwgwBrzAKieAIFsAqU+GGXroIIIEJg6AfPa1A25DhPorUCp85kAq7e3nI71UUCA1cdR1ScC0ylQ6oPRdI6GXhMgkEPAvJZDURkECJQgUOp8JsAq4e7QBgINBQRYDaGcRoBA8QKlPhgVD6eBBAgUK2BeK3ZoNIwAgQUKlDqfCbAWOJBOJzBOAQHWOPXVTYBAToFSH4xy9lFZBAhMl4B5bbrGW28J9Fmg1PlMgNXnu07feicgwOrdkOoQgakVKPXBaGoHRMcJEGgtYF5rTagAAgQKESh1PhNgFXKDaAaBJgICrCZKziFAYBIESn0wmgQ7bSRAoEwB81qZ46JVBAgsXKDU+UyAtfCxdAWBsQkIsMZGr2ICBDILlPpglLmbiiNAYIoEzGtTNNi6SqDnAqXOZwKsnt94utcvAQFWv8ZTbwhMs0CpD0bTPCb6ToBAOwHzWjs/VxMgUI5AqfOZAKuce0RLCCxTQIC1TCInECAwIQKlPhhNCJ9mEiBQoIB5rcBB0SQCBIYSKHU+E2ANNZwuIjAeAQHWeNzVSoBAfoFSH4zy91SJBAhMi4B5bVpGWj8J9F+g1PlMgNX/e08PeyQgwOrRYOoKgSkXKPXBaMqHRfcJEGghYF5rgedSAgSKEih1PhNgFXWbaAyB+QUEWO4QAgT6IlDqg1FffPWDAIHuBcxr3ZurkQCB0QiUOp8JsEYz3kolMBIBAdZIWBVKgMAYBEp9MBoDhSoJEOiJgHmtJwOpGwQIpFLnMwGWm5PABAkIsCZosDSVAIF5BUp9MDJsBAgQGFbAvDasnOsIEChNoNT5TIBV2p2iPQTmERBguT0IEOiLQKkPRn3x1Q8CBLoXMK91b65GAgRGI1DqfCbAGs14K5XASAQEWCNhVSgBAmMQKPXBaAwUqiRAoCcC5rWeDKRuECDgFUL3AAEC7QUEWO0NlUCAQBkCftArYxy0ggCBfALmtXyWSiJAYLwCpc5nVmCN975QO4EFCQiwFsTlZAIEChYo9cGoYDJNI0CgcAHzWuEDpHkECDQWKHU+E2A1HkInEhi/gABr/GOgBQQI5BEo9cEoT++UQoDANAqY16Zx1PWZQD8FSp3PBFj9vN/0qqcCAqyeDqxuEZhCgVIfjKZwKHSZAIFMAua1TJCKIUBg7AKlzmcCrLHfGhpAoLmAAKu5lTMJEChboNQHo7LVtI4AgZIFzGslj462ESCwEIFS5zMB1kJG0bkExiwgwBrzAKieAIFsAqU+GGXroIIIEJg6AfPa1A25DhPorUCp85kAq7e3nI71UUCA1cdR1ScC0ylQ6oPRdI6GXhMgkEPAvJZDURkECJQgUOp8JsAq4e7QBgINBQRYDaGcRoBA8QKlPhgVD6eBBAgUK2BeK3ZoNIwAgQUKlDqfCbAWOJBOJzBOAQHWOPXVTYBAToFSH4xy9lFZBAhMl4B5bbrGW28J9Fmg1PlMgNXnu07feicgwOrdkOoQgakVKPXBaGoHRMcJEGgtYF5rTagAAgQKESh1PhNgFXKDaAaBJgICrCZKziFAYBIESn0wmgQ7bSRAoEwB81qZ46JVBAgsXKDU+UyAtfCxdAWBsQkIsMZGr2ICBDILlPpglLmbiiNAYIoEzGtTNNi6SqDnAqXOZwKsnt94utcvAQFWv8ZTbwhMs0CpD0bTPCb6ToBAOwHzWjs/VxMgUI5AqfOZAKuce0RLCCxTQIC1TCInECAwIQKlPhhNCJ9mEiBQoIB5rcBB0SQCBIYSKHU+E2ANNZwuIjAeAQHWeNzVSoBAfoFSH4zy91SJBAhMi4B5bVpGWj8J9F+g1PlMgNX/e08PeyQgwOrRYOoKgSkXKPXBaMqHRfcJEGghYF5rgedSAgSKEih1PhNgFXWbaAyB+QUEWO4QAgT6IlDqg1FffPWDAIHuBcxr3ZurkQCB0QiUOp8JsEYz3kolQIAAAQIECBAgQIAAAQIECBDIJCDAygSpGAIECBAgQIAAAQIECBAgQIAAgdEICLBG46pUAgQIECBAgAABAgQIECBAgACBTAICrEyQiiFAgAABAgQIECBAgAABAgQIEBiNgABrNK5KJUCAAAECBAgQIECAAAECBAgQyCQgwMoEqRgCBAgQIECAAAECBAgQIECAAIHRCAiwRuOqVAIECBAgQIAAAQIECBAgQIAAgUwCAqxMkIohQIAAAQIECBAgQIAAAQIECBAYjYAAazSuSiVAgAABAgQIECBAgAABAgQIEMgkIMDKBKkYAgQIECBAgAABAgQIECBAgACB0QgIsEbjqlQCBAgQIECAAAECBAgQIECAAIFMAgKsTJCKIUCAAAECBAgQIECAAAECBAgQGI2AAGs0rkolQIAAAQIECBAgQIAAAQIECBDIJCDAygSpGAIECBAgQIAAAQIECBAgQIAAgdEICLBG46pUAtkEHn300fSZz3wmnXzyyemWW26pyt1www3TkUcemQ499NC0yiqrZKtLQQQIEMgh8Jvf/CZ9+MMfTueee2668847qyJXW221dMABB6QTTzwxbbDBBrNW86Mf/Sgdc8wx6Stf+Up65JFHGl2To73KIECAwEIEbrzxxrTDDjukv/qrv0pf/OIX0xOf+MSlLn/ooYfS+eefn84666wl8+Czn/3sdMIJJ6RXvOIVafnll19Ilc4lQIBANoGZz1vLLbdc2nXXXdNJJ52Uttpqq1nrueuuu6q/v/TSS9ODDz6YVlxxxbTzzjunM844I2266abZ2rasggRYyxLy9wTGKPDHP/4xnX766eld73pX1Yo11lgjrbDCCun++++v/nu//farHo4WLVo0xlaqmgABAv9fIAKrPfbYY0ngvvbaa6eVVlop/exnP0uPPfZYWnXVVdPixYurcwaP6667Lu29997pV7/6VfVQtM466yy55qlPfWq64oor0nOf+1zUBAgQGKvAfffdV4VX8UvFl770pbMGWBFeveENb0gXXXRR1daYB+OZ7oEHHqj+O34Jedppp1VznYMAAQJdCsTCiFe96lXVM1nMQeutt1665557ql8cRpAVz2gRsg8et99+exVw3XHHHdU5T3nKU1LMhXHNXM91o+qTAGtUssolkEEgfmDbZ5990uqrr54uu+yytOOOO1al/uAHP6j+PCaRM888s3oQchAgQGDcAvEgc9BBB1Xz1Ytf/OJ0ySWXLFltFauyDjvssOrPnvGMZ6Rrr702RTAVR/xWb6eddkq33nprtULrHe94R/VQNXhN/P1nP/vZWVc6jLvf6idAYDoEYo5705velD7ykY9UHZ4rwIpVV0cddVTaaKONqoDrWc96VvrTn/5UrS7df//9q7nt8ssvT3vttdd0wOklAQJFCHz3u99Nu+yySzUHvf/970+HH354tRo0QvdYNBFv/Ky//vrp+uuvT09/+tOrNv/ud79L++67b/rqV7+aXv3qV1cr7GNV/eA1z3zmM6u/n2uFfc7OC7ByaiqLQEaBmBQipLr66qvT2WefXU0wg0dMLBFoxcPRN77xjbTuuutmrF1RBAgQWLjAj3/847TttttWv9WLOWqzzTZ7XCG/+MUv0m677Za+973vpY9//ONV2BXHOeeck9785jdXD1XxQ93gq9H1NTfddFO68sorq98AOggQIDAOgXrlwiabbJJiRcKLXvSipVZg3XvvvWm77bZLt91226xzVsx9Bx988Kzz3Tj6pE4CBKZDIFaBxtzzyU9+Mr3zne+swqonPOEJSzpf/+wZQdRVV11VvR4Yx5e//OW0++67p5j3Zv7MOfiLy9l+Xh2FrABrFKrKJJBBoP5BMF69ueGGG6qgavD47W9/W00m8XfxG716dVaGqhVBgACBoQSuueaadOCBB6bY5+ULX/jCrKulXvOa11Sv1cRv+o499tj08MMPV0vVI5waDLUGG3DqqadWq7Ii5PrABz4wVNtcRIAAgTYCP/nJT9JLXvKSatuGeP0vAvjZ9sCKeTB+8Ntyyy2r57PY/mHwiBWnW2+9dbV64Vvf+la1OstBgACBUQvEmzsRuscx28+Wc9V/xBFHVIsp3v72t6dTTjllqdNidXw8x8XPpRHyr7zyyiPtigBrpLwKJzC8QCTfMRHEaob4we7P//zPlyps5g+Cw9fmSgIECIxeIH77F6/PxANOHWDFaoUXvvCF1X5XsQ9W/EA484gwLF61met1ndG3XA0ECEyzQIRNsWdMBFIRUMWeLxFmzRZgxWs5sbVDhPkRyg+ucAjDeB3nZS97WTXfxVYRe+655zTT6jsBAh0J1D9bLiRois3aX/7yl6evfe1r1bNbvEo487j55pur+XCttdZK3/nOd6r9sUZ5CLBGqatsAi0EzjvvvGoD0Pkmmfe+973puOOOS4cccki68MILW9TmUgIECIxe4Ic//GG1N9bvf//7ahn6Nttsk+rVplH7XKsRun44Gr2EGggQmBSB2Lvqfe97X7ViNFaDxnPX97///TkDrHq1wnwrRv0CclJGXzsJ9EegDtdjboqfIeNDYPHLxLvvvrvadzSCqvjvv/zLv1zS6Z///OfVLw/jWW2uN37iF5CxqjTO/eY3v1mtPh3lIcAapa6yCbQQaBJONTmnRRNcSoAAgWwCv/71r6sl5vFbvFe+8pXpE5/4RPXA1CScanJOtoYqiAABAgMC9abH8UNZrECIVwjrOWm2FVhNwqkm5xgEAgQI5BSof26MD+rEXqSxt2i84hwrSuf6UnSTcKrJOTn7IcDKqaksAhkFmoRTTc7J2CRFESBAYCiBCK8OPfTQ9OlPfzptvPHG1ZdqNtxww6qsJuFUk3OGapiLCBAgMI9A/RGJ2LA9Pqrz13/914+btwRYbh8CBCZFIJ7DLrjggqq58RXoj33sY2n77bevXnOOrxLGyqzYozReAYyVVPHF6CbhVJNzchoJsHJqKotARoEm4VSTczI2SVEECBBYsMA999xTfXY5Vl4NflK+LqhJONXknAU3zAUECBCYRyD27Isf6OKT8R/60IeqbR1mzlsCLLcQAQKTIlC/3rzccstVXxbcaaedHtf0wf356i8KNgmnmpyT00iAlVNTWQQyCsTrNfFDX7xyE587XWGFFZYqvQ6wXv/611fvMTsIECBQkkDsmRAbft56663Vlwk/97nPVb/RGzyafBWnDrDWW2+99O1vfzutu+66JXVTWwgQ6KFAvC4YG7fHc1j9ynOTACu+mBp7Zc31xa4oo36F8Kyzzkpve9vbeqinSwQIlCZQ/9y41VZbzfqF1Ghv/dXnen/lBx54oPqq6r//+7+nr3/969XHxWYedYAV515//fVpiy22GGnXBVgj5VU4geEFfIVweDtXEiAwfoEvfelL1Q9/sWF7PPxceumlac0111yqYb5COP6x0gICBJYWqEOmJjaxh0y9ebGvEDYRcw4BAl0L1Isj5vui82c/+9kqtK8DLF8h7HqU1EdgggXqL3OttNJK6YYbbqhevRk86kQ8VibM9VWICe6+phMgMKEC8cWuxYsXV5+Qf+yxx9Jb3/rWdMopp6RVVlll1h49/PDD1cPSlVdeWX1y/qCDDlrqvHpFw3xf9ZpQLs0mQKBQgVgZFfv2zXbEvHX//feneBUn9ouJcD5+OHzOc56Trrnmmiq0j03f4/ksNkkePOpVp3/4wx/m/PJqoSSaRYDABAvEl55jz6v111+/+tky/nfmUa/AGny7p371cK5VpXUwtvvuu1cfulh55ZVHqmQF1kh5FU5geIGHHnoo7bPPPtWmofV7yIOlxRLNHXfcsQq24nP0XqkZ3tqVBAjkE6hfu4nwKparH3nkkWn55Zeft4Jzzjmn2mtml112SZdffvnjwq56E+X4Wk6EXLvuumu+xiqJAAECQwjM9xXCWFW63Xbbpdtuu23WOSuC+oMPPnjW+W6IpriEAAECjQTigzrxnHXjjTemiy++uNqqZvCon7fiC4Wxan7//fev/jr2y4pwapNNNlnqZ85HHnmk+sXjZZddNuvPq40atsCTBFgLBHM6gS4FrrjiiirEWn311at9sOI3evGliB/84AfVn8dv8U4//fR07LHHdtksdREgQGBWgbvuuqvaFDT2vIrw6uijj67mrGUdg9edcMIJ6bjjjqtCrPgqTnzu+ZJLLknzLXlfVvn+ngABAjkF5guwop7Y2+qoo46qfskYofzmm2+eYnVqrMiKHwrjB8lY3RV7BDoIECDQlUAdoMdrz/H/77XXXtUvGQeft+LjFLGVzZOf/OSqWbG5e8xV8QXpWF0fH7WIn01jsUX8HHryySdX+5tee+211dcNR30IsEYtrHwCLQQi1T7++OOrB6E4Yhl6bOYey9bj2G+//arN2xctWtSiFpcSIEAgj0C9QWiT0maG74N7Zq244oppnXXWqT7fHCu54oEoAv3nPve5TYp2DgECBEYqsKwAKwKq+GR9/Qri2muvneKrhrH9QxyxMvW0005LMdc5CBAg0JVA/GwZ2zqcdNJJVZWrrbZaetKTnrTkeWuttdaqwqvY6H3wiE3cI+z6n//5nyWvTt93330pyoswLLaO2GOPPTrphgCrE2aVEBhe4NFHH63eJ450+5ZbbqkK2nDDDauHn3g4mmtfmeFrdCUBAgQWLjC4l1WTq2dbPfqjH/0oHXPMMdUqhXgoigerAw44IJ144olp1IabKgAABJBJREFUgw02aFKscwgQIDBygWUFWNGAWJ0Qv2SMX0LeeeedVZvia6yxyjT2/VvWq9Uj74QKCBCYSoFYDRpb0USQFXv2xS8KI8R63eteV60cjX39ZjtitXwEX/F6YWzuHgF8vB10xhlnpE033bQzSwFWZ9QqIkCAAAECBAgQIECAAAECBAgQGEZAgDWMmmsIECBAgAABAgQIECBAgAABAgQ6ExBgdUatIgIECBAgQIAAAQIECBAgQIAAgWEEBFjDqLmGAAECBAgQIECAAAECBAgQIECgMwEBVmfUKiJAgAABAgQIECBAgAABAgQIEBhGQIA1jJprCBAgQIAAAQIECBAgQIAAAQIEOhMQYHVGrSICBAgQIECAAAECBAgQIECAAIFhBARYw6i5hgABAgQIECBAgAABAgQIECBAoDMBAVZn1CoiQIAAAQIECBAgQIAAAQIECBAYRkCANYyaawgQIECAAAECBAgQIECAAAECBDoTEGB1Rq0iAgQIECBAgAABAgQIECBAgACBYQQEWMOouYYAAQIECBAgQIAAAQIECBAgQKAzAQFWZ9QqIkCAAAECBAgQIECAAAECBAgQGEZAgDWMmmsIECBAgAABAgQIECBAgAABAgQ6ExBgdUatIgIECBAgQIAAAQIECBAgQIAAgWEEBFjDqLmGAAECBAgQIECAAAECBAgQIECgMwEBVmfUKiJAgAABAgQIECBAgAABAgQIEBhGQIA1jJprCBAgQIAAAQIECBAgQIAAAQIEOhMQYHVGrSICBAgQIECAAAECBAgQIECAAIFhBARYw6i5hgABAgQIECBAgAABAgQIECBAoDMBAVZn1CoiQIAAAQIECBAgQIAAAQIECBAYRkCANYyaawgQIECAAAECBAgQIECAAAECBDoTEGB1Rq0iAgQIECBAgAABAgQIECBAgACBYQQEWMOouYYAAQIECBAgQIAAAQIECBAgQKAzAQFWZ9QqIkCAAAECBAgQIECAAAECBAgQGEZAgDWMmmsIECBAgAABAgQIECBAgAABAgQ6ExBgdUatIgIECBAgQIAAAQIECBAgQIAAgWEEBFjDqLmGAAECBAgQIECAAAECBAgQIECgMwEBVmfUKiJAgAABAgQIECBAgAABAgQIEBhGQIA1jJprCBAgQIAAAQIECBAgQIAAAQIEOhMQYHVGrSICBAgQIECAAAECBAgQIECAAIFhBARYw6i5hgABAgQIECBAgAABAgQIECBAoDMBAVZn1CoiQIAAAQIECBAgQIAAAQIECBAYRkCANYyaawgQIECAAAECBAgQIECAAAECBDoTEGB1Rq0iAgQIECBAgAABAgQIECBAgACBYQQEWMOouYYAAQIECBAgQIAAAQIECBAgQKAzAQFWZ9QqIkCAAAECBAgQIECAAAECBAgQGEZAgDWMmmsIECBAgAABAgQIECBAgAABAgQ6ExBgdUatIgIECBAgQIAAAQIECBAgQIAAgWEEBFjDqLmGAAECBAgQIECAAAECBAgQIECgMwEBVmfUKiJAgAABAgQIECBAgAABAgQIEBhG4P8BLvW7lzFOEl8AAAAASUVORK5CYII=" id="75" name="Google Shape;75;p4"/>
          <p:cNvSpPr/>
          <p:nvPr/>
        </p:nvSpPr>
        <p:spPr>
          <a:xfrm flipH="1" rot="10800000">
            <a:off x="155575" y="160338"/>
            <a:ext cx="2426990" cy="242699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76" name="Google Shape;76;p4"/>
          <p:cNvPicPr preferRelativeResize="0"/>
          <p:nvPr/>
        </p:nvPicPr>
        <p:blipFill rotWithShape="1">
          <a:blip r:embed="rId4">
            <a:alphaModFix/>
          </a:blip>
          <a:srcRect b="0" l="0" r="0" t="0"/>
          <a:stretch/>
        </p:blipFill>
        <p:spPr>
          <a:xfrm>
            <a:off x="547253" y="1197539"/>
            <a:ext cx="3110614" cy="1923396"/>
          </a:xfrm>
          <a:prstGeom prst="rect">
            <a:avLst/>
          </a:prstGeom>
          <a:noFill/>
          <a:ln>
            <a:noFill/>
          </a:ln>
        </p:spPr>
      </p:pic>
      <p:pic>
        <p:nvPicPr>
          <p:cNvPr id="77" name="Google Shape;77;p4"/>
          <p:cNvPicPr preferRelativeResize="0"/>
          <p:nvPr/>
        </p:nvPicPr>
        <p:blipFill rotWithShape="1">
          <a:blip r:embed="rId5">
            <a:alphaModFix/>
          </a:blip>
          <a:srcRect b="0" l="0" r="0" t="0"/>
          <a:stretch/>
        </p:blipFill>
        <p:spPr>
          <a:xfrm>
            <a:off x="412170" y="3252928"/>
            <a:ext cx="4024748" cy="1810415"/>
          </a:xfrm>
          <a:prstGeom prst="rect">
            <a:avLst/>
          </a:prstGeom>
          <a:noFill/>
          <a:ln>
            <a:noFill/>
          </a:ln>
        </p:spPr>
      </p:pic>
      <p:pic>
        <p:nvPicPr>
          <p:cNvPr id="78" name="Google Shape;78;p4"/>
          <p:cNvPicPr preferRelativeResize="0"/>
          <p:nvPr/>
        </p:nvPicPr>
        <p:blipFill rotWithShape="1">
          <a:blip r:embed="rId6">
            <a:alphaModFix/>
          </a:blip>
          <a:srcRect b="0" l="0" r="0" t="0"/>
          <a:stretch/>
        </p:blipFill>
        <p:spPr>
          <a:xfrm>
            <a:off x="4615290" y="2587336"/>
            <a:ext cx="3588505" cy="2218892"/>
          </a:xfrm>
          <a:prstGeom prst="rect">
            <a:avLst/>
          </a:prstGeom>
          <a:noFill/>
          <a:ln>
            <a:noFill/>
          </a:ln>
        </p:spPr>
      </p:pic>
      <p:sp>
        <p:nvSpPr>
          <p:cNvPr id="79" name="Google Shape;79;p4"/>
          <p:cNvSpPr txBox="1"/>
          <p:nvPr/>
        </p:nvSpPr>
        <p:spPr>
          <a:xfrm>
            <a:off x="1687951" y="1756488"/>
            <a:ext cx="34176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ES" sz="1200" u="none" cap="none" strike="noStrike">
                <a:solidFill>
                  <a:schemeClr val="lt1"/>
                </a:solidFill>
                <a:latin typeface="Calibri"/>
                <a:ea typeface="Calibri"/>
                <a:cs typeface="Calibri"/>
                <a:sym typeface="Calibri"/>
              </a:rPr>
              <a:t>33</a:t>
            </a:r>
            <a:endParaRPr b="1" i="0" sz="1200" u="none" cap="none" strike="noStrike">
              <a:solidFill>
                <a:schemeClr val="lt1"/>
              </a:solidFill>
              <a:latin typeface="Calibri"/>
              <a:ea typeface="Calibri"/>
              <a:cs typeface="Calibri"/>
              <a:sym typeface="Calibri"/>
            </a:endParaRPr>
          </a:p>
        </p:txBody>
      </p:sp>
      <p:sp>
        <p:nvSpPr>
          <p:cNvPr id="80" name="Google Shape;80;p4"/>
          <p:cNvSpPr txBox="1"/>
          <p:nvPr/>
        </p:nvSpPr>
        <p:spPr>
          <a:xfrm>
            <a:off x="2079287" y="2341510"/>
            <a:ext cx="34176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ES" sz="1200" u="none" cap="none" strike="noStrike">
                <a:solidFill>
                  <a:schemeClr val="lt1"/>
                </a:solidFill>
                <a:latin typeface="Calibri"/>
                <a:ea typeface="Calibri"/>
                <a:cs typeface="Calibri"/>
                <a:sym typeface="Calibri"/>
              </a:rPr>
              <a:t>56</a:t>
            </a:r>
            <a:endParaRPr b="1" i="0" sz="1200" u="none" cap="none" strike="noStrike">
              <a:solidFill>
                <a:schemeClr val="lt1"/>
              </a:solidFill>
              <a:latin typeface="Calibri"/>
              <a:ea typeface="Calibri"/>
              <a:cs typeface="Calibri"/>
              <a:sym typeface="Calibri"/>
            </a:endParaRPr>
          </a:p>
        </p:txBody>
      </p:sp>
      <p:grpSp>
        <p:nvGrpSpPr>
          <p:cNvPr id="81" name="Google Shape;81;p4"/>
          <p:cNvGrpSpPr/>
          <p:nvPr/>
        </p:nvGrpSpPr>
        <p:grpSpPr>
          <a:xfrm>
            <a:off x="4615290" y="368444"/>
            <a:ext cx="3588505" cy="2218892"/>
            <a:chOff x="4615290" y="368444"/>
            <a:chExt cx="3588505" cy="2218892"/>
          </a:xfrm>
        </p:grpSpPr>
        <p:pic>
          <p:nvPicPr>
            <p:cNvPr id="82" name="Google Shape;82;p4"/>
            <p:cNvPicPr preferRelativeResize="0"/>
            <p:nvPr/>
          </p:nvPicPr>
          <p:blipFill rotWithShape="1">
            <a:blip r:embed="rId7">
              <a:alphaModFix/>
            </a:blip>
            <a:srcRect b="0" l="0" r="0" t="0"/>
            <a:stretch/>
          </p:blipFill>
          <p:spPr>
            <a:xfrm>
              <a:off x="4615290" y="368444"/>
              <a:ext cx="3588505" cy="2218892"/>
            </a:xfrm>
            <a:prstGeom prst="rect">
              <a:avLst/>
            </a:prstGeom>
            <a:noFill/>
            <a:ln>
              <a:noFill/>
            </a:ln>
          </p:spPr>
        </p:pic>
        <p:sp>
          <p:nvSpPr>
            <p:cNvPr id="83" name="Google Shape;83;p4"/>
            <p:cNvSpPr txBox="1"/>
            <p:nvPr/>
          </p:nvSpPr>
          <p:spPr>
            <a:xfrm>
              <a:off x="6587836" y="1363184"/>
              <a:ext cx="52993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ES" sz="1400" u="none" cap="none" strike="noStrike">
                  <a:solidFill>
                    <a:schemeClr val="lt1"/>
                  </a:solidFill>
                  <a:latin typeface="Calibri"/>
                  <a:ea typeface="Calibri"/>
                  <a:cs typeface="Calibri"/>
                  <a:sym typeface="Calibri"/>
                </a:rPr>
                <a:t>24</a:t>
              </a:r>
              <a:endParaRPr b="1" i="0" sz="1400" u="none" cap="none" strike="noStrike">
                <a:solidFill>
                  <a:schemeClr val="lt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descr="data:image/png;base64,iVBORw0KGgoAAAANSUhEUgAABLAAAALlCAYAAADUsh+xAAAAAXNSR0IArs4c6QAAIABJREFUeF7s3Qn8PuW8//EhIjqSpPxlz5I6thwtkrKklaQsWXOQEqEVR5SliFS0IJEsCaeikKWIIrIdWZI1u+y7LP0f7zn/+f3nN7+Za5mZ+57Pdc1rHo/zcPjNPXPN87q+133N+77mmutce+211xZsCCCAAAIIIIAAAggggAACCCCAAAIIGBW4DgGW0ZqhWAgggAACCCCAAAIIIIAAAggggAACpQABFg0BAQQQQAABBBBAAAEEEEAAAQQQQMC0AAGW6eqhcAgggAACCCCAAAIIIIAAAggggAACBFi0AQQQQAABBBBAAAEEEEAAAQQQQAAB0wIEWKarh8IhgAACCCCAAAIIIIAAAggggAACCBBg0QYQQAABBBBAAAEEEEAAAQQQQAABBEwLEGCZrh4KhwACCCCAAAIIIIAAAggggAACCCBAgEUbQAABBBBAAAEEEEAAAQQQQAABBBAwLUCAZbp6KBwCCCCAAAIIIIAAAggggAACCCCAAAEWbQABBBBAAAEEEEAAAQQQQAABBBBAwLQAAZbp6qFwCCCAAAIIIIAAAggggAACCCCAAAIEWLQBBBBAAAEEEEAAAQQQQAABBBBAAAHTAgRYpquHwiGAAAIIIIAAAggggAACCCCAAAIIEGDRBhBAAAEEEEAAAQQQQAABBBBAAAEETAsQYJmuHgqHAAIIIIAAAggggAACCCCAAAIIIECARRtAAAEEEEAAAQQQQAABBBBAAAEEEDAtQIBlunooHAIIIIAAAggggAACCCCAAAIIIIAAARZtAAEEEEAAAQQQQAABBBBAAAEEEEDAtAABlunqoXAIIIAAAggggAACCCCAAAIIIIAAAgRYtAEEEEAAAQQQQAABBBBAAAEEEEAAAdMCBFimq4fCIYAAAggggAACCCCAAAIIIIAAAggQYNEGEEAAAQQQQAABBBBAAAEEEEAAAQRMCxBgma4eCocAAggggAACCCCAAAIIIIAAAgggQIBFG0AAAQQQQAABBBBAAAEEEEAAAQQQMC1AgGW6eigcAggggAACCCCAAAIIIIAAAggggAABFm0AAQQQQAABBBBAAAEEEEAAAQQQQMC0AAGW6eqhcAgggAACCCCAAAIIIIAAAggggAACBFi0AQQQQAABBBBAAAEEEEAAAQQQQAAB0wIEWKarh8IhgAACCCCAAAIIIIAAAggggAACCBBg0QYQQAABBBBAAAEEEEAAAQQQQAABBEwLEGCZrh4KhwACCCCAAAIIIIAAAggggAACCCBAgEUbQAABBBBAAAEEEEAAAQQQQAABBBAwLUCAZbp6KBwCCCCAAAIIIIAAAggggAACCCCAAAEWbQABBBBAAAEEEEAAAQQQQAABBBBAwLQAAZbp6qFwCCCAAAIIIIAAAggggAACCCCAAAIEWLQBBBBAAAEEEEAAAQQQQAABBBBAAAHTAgRYpquHwiGAAAIIIIAAAggggAACCCCAAAIIEGDRBhBAAAEEEEAAAQQQQAABBBBAAAEETAsQYJmunu7C/fSnPy0233zz4qqrrlplpxvd6EbFRRddVGy66aaJXh3FRsCuwD//+c/iy1/+cvHf//3fxXnnnVd8+9vfLv70pz+tKPB1r3vd4pa3vGVxn/vcp9hyyy2LnXbaqbjzne9cXP/614++KJ3rW9/6VvH2t7/de6773//+xSMf+cjitre9bXGd61wn+lx8IF2BJz3pScXb3va21gs46qijikMOOSSJi3vlK19ZHHrooa1lff/731/ssssuSVzHMgr5xz/+sdh5552LT37yk6uc7ja3uU3x2c9+tuyHLGxf+MIXiq233rr485//HFRW1/jmAQ94QHHuuecWa665poVLowwIrCLw17/+tfz7u/DCC4vzzz+/+O53v1tcffXVK40R9Deq8cGjHvWo4qEPfWhxwxveMFry2muvLX7wgx8Ub3nLW4pzzjlnlbHIuuuuW9z73vcu/vM//7PYcccdixvf+MbR5/j5z39e3k987GMfK/uaH/3oRyuNd3TMDTfcsHjgAx9Y7LXXXsXd7na3YrXVVgs+j65Bf+8XXHBB8aEPfah00znrYyodTH3Zfe973/I7QP3eeuutF3yOkB0//OEPl0YqT32T68Me9jDvIRbtVBUghzr3YrIDAgECpgMs1yDGdW31DvXRj350eSMZ06EGuE2+CwHW5FVAAWYm8Je//KV417veVd5g1wejIQwKtbbffvvihS98YbHZZpt5+6Mh59Kg9cADDywHreuss05I8cpB27Oe9azihBNO6Nz/yU9+cnHqqaeaCcdcYYfrousD4V133TXYKAhyop0IsCaCjzjt5ZdfXihk/u1vf9v6qdgfngiw0gqwQsazz3zmM4vXve51wX3s7373uzL8uPTSSztbIoFfxB/pgF3//ve/F2eccUbx8pe/vLjiiiuijqQft172speV38FrrLFG0GcVJD372c8uzjrrrKD9dQ6V7TnPeY73x7Rf/vKXxZFHHll+33f1V10nveMd71i88Y1vLLbddltnO5bRa1/72uLd73539Dl07oc85CHFscceWwZmQ7eu8Y9+DLz44ouLW93qVq2nWIZT/cSp13loPb3vfe8rg91//etfrR/hx6xQybz3yzLAalaZfuk45phjit122y14YGC92ucaYLl+yWWgZr3Vplu+b3zjG2X/8c1vfnPwRfi+fDXjSsG7ZnkN2RSa6RfN7bbbznsY/Xq4zTbbOK/PN5jznmTkHfoGWM1iKJjTYH399dcfuYTLOxwB1vKs+57p9a9/fXmD6tpiZssRYOUXYN30pjctPvWpTxWbbLJJUDPTLODdd999lVkj9Q8zLgqiHLxTSEDpO4m+q/Uj2c1udjPnrpoNtccee/QKftReTjnllGKttdbqPMcHPvCBoFlHrkLq+/mAAw7o/LHO9Z3lc6r+XaGcruUJT3jCoHs7BVH6O/n617++0qkf85jHFKeffnpxvetdr7VIy3CqTpxDnYfU65e+9KVyNp8rOPWNoUPOwz7pC8wiwKqqae+99y4T/9BfOCxXLwHWqo8iMFCz3GLTLduQgUPbVbu+fJd5rnrZuqbPN8uvwbUGdRa2sQIsXcvNb37zQvWyxRZbWLi06DIQYEWTLfUDmlH5iEc8onycyLVpdqb2cd1cVp8nwMovwFLdvvjFLy5e8pKXeNtnaJtiXOSlHGWHMQIsFUSPx5155pmd9ymf+9znyll3sTOj6hf5tKc9rZxt3bWswRjBjM530kknFc94xjNafccIsHRg/VCn8YtmZPXdNO5SeNh8fNA33lmGk64plzr31Y9mlGoZjI9//OPOXQmwfJLz+PdZBViqUl/HnUq1E2ARYKXSVlMu59e+9rVyZpJ+oRtr6/ryHWOQ0ixjyBd9yOOD1XF9v0iOZRRynDEDLJ1Psx8UHmidjdQ2AizbNeZ7fLAq/eqrr1584hOfCApSCbDyDLD0uJJmYd3+9rd3Nmrt8+AHP7i45pprnPsRYC2nbxgrwFJpu4IT/c1rJvhHP/rRwRelmUWPf/zjW48zVjDjastjBVi6AAV6epSy7+QEPYqpR3frm2Zk6/HBO9zhDp3Wy3DKqc5djfYf//hHOUP55JNP9rbtkHGt9yDskLzA7AIspfXq6EIW5Uu+djO8AB4hzLBSjV6SvlA1NV3rWnRt//Ef/1EcccQRxVZbbbViUWH9MnrZZZeVU8+1+HrzOf62L18txKpfEK+88kqnhmZxaH0rLcyqRV+1yPv3v//94sQTTyx/7dSv8vUt5Iv+xz/+cXG/+92vXAzWt4XeXPmOM8a/jx1gqUyqAz2WwwLRY9RQ/DFyXcQ9pq2GzsBJKcCKbQk5LuIeE3DoZnq//fbrZAv5bqo+TIAV2/r67R9Tv74zdAUyGos89rGP7fz4f/3Xf5Xjg5vc5CbFV7/61UIhUddSBBq7aImBtnUyxwpmVNCutjxmgBW7fmAd8De/+U05+0pjtvqmmUDy7np8UPsuwymnOne1e9+6V7HjWt/fGP+evkDSAVb95qx6k4VuGLVQ4e9///vO2hma1qdf7eleAQFWunWXWsl9syY0WDzssMOcC6KqH9LC7Vr/ptqaoVLIL0+aHfSe97yn/MW9a9Nbe1796lev9PhJSIClfR7+8IcHV49vWn3wgQbu6AoFmjdteivU5z//+eKlL32p89drvb3xgx/8YLngPtvyBXIMsFxBU5tw6GOEBFh5zsBSm9h4443Lt7Ld4ha3aP0j9H031T9EgLWcfqweYOmHcn1XP/WpTy1/3FI96kVS+h7SzLnnPve5hWZ3d21aA+vTn/50sdFGG63YRZ9VqKLvp7ZNazlq8fT6Y4F6Q7Le/qmyNTfXd109mNHYQ2tyPvGJTywXTNd/1/arX/2qfPOtxkFtbxetzqc3+ymcaL5lsR5gVefQ+lz3ute9yjXAVD4tjK+yv/Wtby0Xudd/79pCxjptn5WzFpzXOKy+6V7ycY97nLPxLNoptzrvwox9+qBvXS+nJ+AsyxLIJsCqg/lmM7R9OSwLnPMMEyDAGubHp8MF3vGOd3ROsY9d0Px//ud/ykGgFoFvfvm62rRKG/tom4IaDXR/+MMfrnKu5tUr+H/KU55SDhBDNyuPEcYEWNW16XqPPvro4pBDDum8XE1jP/7440M52G9EgRwDLN/fd5Mv9DFCAqx8Ayy1ia4fCmIe+dZxCLBG7KAch1LQoh8+FHrobZJ6G3rXFrLWj4KqHXbYYcUh9CIZhWG//vWvVzlsV5/hayt6U7EWQW9uCmYOPvjg8ntQC2q73uLuCx/0CN4ll1xSrLfeeiudZq+99irHQ695zWuC3szsm6HTN9TQD4yveMUrVipbyOOD+sCinXKr87a/h5C/hebn+tb1cnoCzrIsgSwDLOH53vjT/HJQsq9HcdTRXnTRReWzz/qiuPrqq1eqC/26cetb37rYfPPNyy8XPXLS7JhDKk+P/uhtY5oeqnVX9P9rKmu1rb322uVjQjqHXieqc9a3MQavumYNrjVQksd3v/vdlR530uvmt9xyy/LGW7+iuL6QQ6f865znnHNOOVPki1/84opfVPTq3ac//enlgo+a/tzchk43dnV4Yzo0y61fqc4+++zSWCFGsz3JWGvuqJ41M1DBiH55GnPTIEahrgYAmjLeLIfqVW890vk1+LrTne7kLYNm+6jN6BXI+pup/8KnvxENWnS8Pffcs7jPfe7jHADpWhfdfvp4um6mdU0f+chHCv2dhm7qTzT9X4+G7LLLLis+1rb+Qv2YroVQu86t1y3rcUPNEKufq7l/zOOD1WetPEbYJ8DSNfjeuPigBz2o7KO6+rv635NmxWk2hP4e6n33ne985/ItUW19d59+XOfUjYJeQqJHHNVn1W9MhwY/Or4eXz3ttNOK8847r9Av9/VrWnfddYu73/3uZfvdddddWx878f0dVK9N16D/Jz/5Sbm7Zirob0mhodqrvrcPPfTQ1kOFDFr1vapHQd75zneW36v6Tqv/ah/znea7ntB/j3l8sDpmyGOEoWOAvt+5VVlC25b6cC0M/Za3vKWs3/pjPaH9e3XO2P1D62LK/WIfMesKnr73ve8V97///Qv13SFb13H0N6/xiMaAF154YTnu1feGytl87F1/N5p9o0et9H2i/q0t1HCVLWR2a9di2rpO15MTFv/ufXXje3FKs79Tv68fpto213jENcO6zzimeX5fSKa3wH/2s58t1IaGbL6/n+Y9Xci5FJ6oXV166aUr7d41ayzkmF379HHKvc713aSw901vetNKbNWMxbaZg9oxZCwwpK74bBoC2QZYvl89m9NDhwQkGnjrl4oNNtjAW+v6otUbRvbff/9VwgzXh/W8ukIfDVw0EAgdvLYdsyqDwiLXo5b1z2pxxFe96lXFPvvs0zpw8Q041eHoxkIh1Xe+853OS+16G9iQ+unq8BbhUF2YBoLPe97zyse+YjYFeQqFNt1005iPte6rL0wNTPUFoV+6QjeVQb9IabDUHKSqvWjKuG5UmoPcruPr5ve4444rb+a7fslbdPsJvfb6fq4bN91460Z/6KNmXa9vrspx17vetVzUuU9IHnLNXYNb9TEaxOka27aQ6fUh5x+yT98AS+d09SeuQb1es61HNTTLLXTTjDX9vbS9Gj2kH1dd7LvvvuXajfVtjACrbx+hcO6YY44J+s5Tn6GASo+buDZ9x+gmR6FT2+YatPb5XtXfsPpGPZrS9qNJaP269nPV7z3vec/yR6u2tedCbixD2o5+GNMsC9d3rq5dP6TVZ3uE9oOqE/WBxx57bPmodD0sJMBauWX4bsCb7agr8NEbCg8//PDg5tkVYA1Zv0djBD2upkev6j+4+Wb06u9NayJ1/UjXNhumutC27xyrf/chlaMxon4I7woim/2dxmTyadv0Q6F82ly/8pWvlPcNf/jDH1b56FhPo7iClrECLJdX6IypJsBnPvOZ8iU9zRchaCFxvbV+7C3WKfc6b5tVpycO3vve95bLPXzyk5+MHguMXWccz65AtgGWb7Bw1FFHrfQYydCAJOQxn5/97GflI0m+V4R2NZf6QCRk8Nr2i0c1C0SzR/psXW9xdHlrMK7ZZBrwhGwqt34N3HDDDVfsPrR+moOBRTmowLrpV1jjWhfA5TDGrwuaPaGZPjGPhtXL1Dbo0HRmvQEnJgyrH1M3/pph0TazZdHtJ6TdNffRDfoBBxzQ+VHNNJOxZlD1nTmnIER/183F16uThszE6HNt+oxrIWBdjwZxmnHT9rrukAVO+5Yr9HNDAizXZ9vavm6U9KiD69FDV7k1q1FvjpJrffP14/phROGPHgdtbkMDLIUNcnjRi14USr7SfvqxQWG7HjHp2hTO7LTTTs71XkJP3tUvDu3rFBLrxqK+3kxomXz7dd0g6XNHHnlkOeNF4WZz08LB+vFBjwx1ba62ox8NNFOu+ct217FcL7dx/a1otpWCEPk1NwKslUVc33EKHhT+NDcFxXqUvVrXqGv2aNfndbxFBFhVOdU2DjrooJWCE9fMItcPMl2LaetcbbN+Lf/d+/oF/bvvHqXZ37nGwC94wQvKtX/bNtd5QvqZkGtxhaFjBFj629DsYD122LYppNd4xbXgetvn2vq2sUK9tvPFOuVc512PnqpONLlCL1ojwAr565vvPtkGWK5nh1XdSn51M15tQwMSHUdfzrpJaZuJ5VuXK6QJDg2w+jxr3FYu/Sqgxzzqv/b4voxDrq++T/MLaWj91AcDi3TwrQcQ4jA0wBrj+pqDjjHar669TwAaYtbcp++Apn4c1+MMzfMplNOirZrFoP+83e1u531sUsdwrbM11uCyy8/1uIfCRs2a6xpE9P3Fs09ddn1mSIDlemxToYEeR/i3f/u38tQh62aFXJd+BdcAdq211lqxu2+B79Ab09DHvKoTj3VNrh9uxuiH6q5t/WLXIwgh9VHfpytgjD1Oc/+u2TJVuKPZF10vUHDdlOo8vrYTW/au8YurbbnaJwHWyjXgGiNpxrX6++ajTM21jXSTrlnw9U1/g3q0TzP727ZFBlhtwacriHI9RugKe/V9dOqpp64Yc1r/uw/523Pdo+i7R4u93+Me9ygP5ftbb/4gXz+/b5b30PGmzvWGN7yhDB3aNt8j+S4r/Ximsad+PNJbndu2vn13l+kiX/IV45RznXeNDar7g7/97W/FzjvvTIAV0pHMeJ9sA6yuN0uorvUlqhlI9Td6DQ1IqjbU9spYdUQKyxRuDdmGBFiuN51poKlHADRrSDdXevOFvtQ03Vtffs2t7ZW1YwdYzV/chtZP9SW9SIeu5+lj63zIgCLkjXYh5akHWGO13+q8ehS2ObNp0e0n5Jqb+/jWSnIdU7+Y629eC6TrMYv6m4Hqn3NNEV90SOR6PXO1gLDr5nXqxwj7Blj6G9FjffoRo21rrn+hv0c9Jt72yKwGXAoaNLNK/65HDDUrTzNI27bmjYZvkOpqY0NmYLmuKfZvpU/wEXsO7d/WL+rGRq+NH2PTepaaSbTmmuMsDu76PqjeNKj6v9/97tfrMcIhbafLq2380mcNLx2fAGtlZd9j8noMrO2xperHGM04aluvR32Z1rDUo/1t2yIDLJ2v7Ybf9Zhj12OEXZ9pC70s/92H9kWu79/mI8S+v3V5aMmKts332aGPy7lmcqs8viC+Xmbf0i/N69MsYK3rKq/YretcbX1g7LHb9o918tVbqnXeFT7Xg0jftQ+5RxqjLjmGDYEsAyz9uqzFi7W2RdvWdmOoqamasq9fQ/VMtB5507oz1atfq0XetaaRBnRda0e1/dqgG70nPOEJnTWuNSj0uFK1OG61SLAWoq2fa0iApV9zFNg1n/XWIFOva9aAurkpcNP6Fm03bs03dY0dQKgsbYsyDn0L4SIdXKGp1jvRIyOa3VHdICko1GLJ6oz162K1TsmQzrnr+qq6VZCiga5e76xHNTU4VFCjheYVplx11VXlrvUAyzXQ0r76RViPuunvRY9affWrXy3XOutaJ6jtcYBltZ/YbneMgbJrDTBXMNv19p7Ya4gdTNX7R9ev4lM/Rtg3wHK9Wrw54NZLGDSrrq0tt81E1ed/8YtflI/Vtb0mXQsha1q8Bt7afAM1V133DbB8QbteGKJHz3QN6i+0v14koO/UrteYNx919S00re8dfT/r1ezrrLNOeVy9REUze9seR5NDs1/0nUN9rh5x+/d///dyNqT6OZ1TjzF3bV1vfuvzN+f626lu6lw3Nb4ZmL62o+tXKKAxib5z9H2jWTrqr7seb6+CtfosQQKsPrW/6md8Adab3/zmcvzZ7Dc0w0rf61rPbPfdd1/pUcMq3NE6R10vP3AFWHpEXGM89XGqez09oPNpqxZ5V3+lvu7LX/5yK0RztpB2co3T2h4jdLXlZp9p/e8+pLVoyQD9YHzuuee27t7sT12z2tr6xvpBff2Ea/ZWyLWoveqeqe3H7tA3qlbnCQ2wNPNPM740lu27OHzbi76qvzUFwmNvsU651nnXuld66YpeaBUyLhpyjzR2vXK86QSyDLD0VjStu9G2douoh74GXtO8NbhvGwQ2bzp9Nwt6rESDSt00tm31BXD7BliuQXJzanboF1/zFyJfAFENpvVrnUJBuWgmTlfIqHK0/cIwJMBatIPr+XatT6Cblq6tesuYgkGtSeN6c1zXMXy/8KhtasDUtdaLBlVHH310GUZVAZa+0DX7RF8ubZsGEEccccQqi4e6bvx1nOavXMtqP7FdrQZ/GmjqV76hm24kFWbX/9ZdAdYiX3/uugmoB1OuQdSiZ4j5vPsEWGrj+hvTzWLb1hxwd4W3mnGlN9UqjG3busrWDCV8NxcKP/Xjin4A0ZqA1Q8qzXPGPELoWqOmbf3B6lyuH2KaN6WutwC7HjuMuQ7XOfTSE/3NKhyrb74ft8Z8fKRrRkmzDbgeI3bNXvCtn9b15i/XD1Nts6t9L7NQqKI2qgWpq/Cj2T594Y2+l+oz32L39/UVoeOaruO0ucScU/uGXJPWrFT/1Nye85znlMFWcxZ/FThqFk1sgBVTfo3XNCZRkNa2NX9sVD/bNW5om1HlGtc1wxzrf/chrlo7UOFh27pn+nFDL27ZeOONVxzKNz5y3dD7vmOGBFj64UE/VnattarHwHR/oxd0hGwhAZbaj96MrrGTgrOu70TX+bra56LGXH2ccqxz17pX9bX0fG2WACvkryn/fbIJsDTzQ7/gakFUfcF1/VIc8ipfX7XrbR56zEQzbppbc+0g16wc1+yn+nF1LQpA9EuYQhIN9GIGr66bVd9jQF032M2FDl2dbXNNmeraXIMc7dP2xTokwFq0gyvA0qBEbVNrCvX5wvW1Sf273t6lx1H0soDmpnav2QX64ndt1WKZ+sVV7U0hsOpPi943t7aZVPV9XDO3mo9pLav9hDg29xm6WGz9eAqx9AtUNcNhqgDLVTfNRwpcb4Ya+vhBn/qoPhMTYKm/1MszFCp0zSTQcesBhisQ9s0+c/UFdbOYftxlFRP8uNb/cr00wPVjTP2xfM30kY9uatu2rtBb+4Zeh+8crplUru+BsRbwdVk1Z5S4+u3mvnXPvm3H973bXB80tE5c7TMkvCHAOrd8M7V+1Gy+ma5rrbHqh6CYvrBvn+t63L3thtIVzDYfI+wKpZo/KFj/uw+x9a0n2tY/Wg0z2mbTVAaqO60jqvYcuoUEWPVjKRg78cQTyx94ut5w3XburvXHhoR5rmvs45RbnXeF4G3r4hJghf7FzHu/pAOsPlWnGUd6G17XmjTVMfUHpPVM9DiUOlVN39b/6QtUg4yurRlguRbt890Eua4vZvAasxh1qGnzF8nYAWp1HtegaOwAa9EOocfX7A0FGVtvvXUZDoUu+O2rG9f5Q17L3nZ8zWJQ2NS2+dqv68asOVNxWe3HZ9j17wr29Ovz/vvv7wxAQo6vY7z2ta8tZ625AizXzWvIebr2cQUzbTfwrnbVDCKHlCv2s30fbeo6T/MHBd/it7Hlrfav92sx/bjrfKEhg8JYPabU9iZc3yNrOr8rzKxmzOpRvS233LIM1JubbyZL6HW4zuGbGehbA63t0fXYunY9Pth8/N51U962Xmd9jNK10K3vzV+uemx+74bWicsotn+P3T+mfnw3R23H8rXbkPOHXJNeBqL20fZmyuY56rMexwiwqsd49TiiZkooaLnssssKLaissrctJVGVqS3AcgXF9bK72n9zRqT1v3tfO/C92KJr5qjFx8l8Lyxy/VDR5RQbYFXHaXsbpqsu2u7LxvgbbztnX6ec6jxk3au6na+PZgaWr6eZx7/PKsDyPa6nXya1xpVClSuuuKJXC2gOHF2/drsW4fOdPObGx/VLmO88Xf+uXz40Q0dfuNpCBmdti+Nq7a/mgt5tN3rV/zZkBtaiHVxr37icZal1SbQYcd/n+XV8V1iqhWBcVGOEAAAgAElEQVRPOeWU6Op2HdO3OKdrpmJz3YxltZ9ogMYHqvXpZKnZixrkx271mWuuAFf76TGgtreaxp6zvr8rWGybQu8KcsaasdLnesYMsLSmhh4rVKBYvV3V5dSnvNVn6o8Tx/TjrnOGhgyuuvQFPzq/1qdScN22VX2M6+1avnXdQq/DdY6QsN71dzfke7lycQVE55xzTjkTt765+tlm4FV9bkjbiTlfaJ242mds/x67f8zfo+/mqO1YY9zchl6TK/ysl60+W7JvgFUtXaBlAPRosSukchm33VDq2F1hXP1JCNffcnOpAet/9y4j35sTXY9W+9rsshf09s0ia840j/n7bO6rpwA0DnrVq15VrlPctun7W+1XL+LwbV2Badv6f75j+f59iFNOdd72yOyQ9k6A5Wt58/j32QRYeiOYFqbVDVfbpjBGA/BqIe2+1d8MsFwzLIb8EcYMXse80au71MsfOjhruroetRl7BtYyHFxThX1tSrMCFYxoOnR1E+37TP3fXdfXd2r0kGO62uhYM/hi20+MZ8i+1UL8mrWhutcv1r6bgPqsCteNZMiMmJAyNvdxBblt7UQ3InqbYtc6F1M9RjjW37Paoh450xov9b+7vr8G++pEC5efdtpp5W4x/bjruKEhg6uf9s3a0fldf2/VdQ35kSH0OoacQ9cxpF/z1a/rl/OutdNc19M1E3NI2wmpx+o6Q+vE5RI7Pojd31cn9X/33Ri2HWuZAZbvEU+Vr7nYdJ8AS0sN7LvvvsVZZ50Vw9e6b9dY1rXeXvUYoV5W9PjHP36V47YF6pb/7l2IvvBKAYzWiur6ccA1c1bndY3vfDOJY+9DfKFM/W1ygxtW7QC+daRCZ4N3/TDleny+z3UMdcqpzoe+Rd7lP0bf3Kd++cz0AtkHWHrDn26wtBBz1zPSvimeMdVEgPW/b7Grb66FEWMDiCEDmLFueJvXVx8A6Gb/9NNPL9/y17UOm6s9+QYyfW9iCbBi/or776ubD735TIvuuuq/Cn1ca+T5BqZ9Sul7fKrPMUMHjn2O3be9h55LCw0ff/zxrbPcCLBWVQwJPhbVR9f72SHn0FUtMsDy/U2Hts1qv67HCIcEWK6ZdPWA1WcVevMbG0jF7h9rOsX+MdfkCn5U9uaLiGIDLN+jbLE+Xe3AFebqMUItSq/vSv3409zaXrZk+e++y8wXXulzeqHR8573POcPl64QoGuWpo7tanexP5L5Qhmt9aplJzQLdhGb6/sn5AcYlantB7zYtyX6rm0sp1zqnADL12L49z4CWQZY6si23XbbYs899yz/07Xele8tgXq8SwM6rRui13Gro7vBDW5Q/nfN2mpuzU5UQUbXG6+GzFyIGby6HtMbUob6tccMzuqfW2aAtQyH6tp+9KMflW/z06wV34ycZhvqO5XZdX2uAY6r4xjyCKGrjY71CGFs++nTSfb5jOstQzpeFShqsV4tvN/1KGLXmhh9yqTPLOKxuKkeI+wTSGuNGb0ie4899ih/1Lj1rW/dSam1YPTYuR6FbW5jhXYx/birzkNnyQx9hND191Y9Qui6yex6oUd1baHXMfRRItd5hj5C6Hp8sO/fbVv/PaTtxAR4oXXiurbY8UHs/n1dl/m5mGvyvTBBM3633377FcWPDbC63pBZHfDBD35wOStKa9lp6Ye11167OO644zrfdOgKMrvOpWBWjwgeeeSRqyxar3K0PWpr+e++rS1pFs0znvGMcrmBri0kvNJnXY89u9YjdfXHMd/dsteae21rG6p8iw6vdA7X90/ITJyuH/BCHjsP7SvGdMqlzgmwQlsP+8UIJB1ghf765wJxLVCs8Ou9733vKo8dxgwcXaGCFpQ/9dRTez0uFlMG10LczbfBxDSe+r4xg7P652IDiCG/wC3DoemnX9+0+P95551XXHLJJcVFF11U6FdJ19ZcXyy0TlzX1/f1wEMWcVeIp1erN9+opOtpBr3Laj+hltpPj81pzZ5DDjnE+9KH5nF9b5Cp3v7pezxPxz3ppJPKQXDMprdG6jXd++23X/loXLUtYh04Hbu5VklMWfvuG3vTFnse14LB9UWIY49b3z+mH3edJzRkGLqIe8hLN1xt37euW+h1DFnMWX9zujnXo0tt25BxhW/h3b5tpa299W07vutvvpk4tE5c1xbbv8fu39d1mZ+LvaauN/O1fZfH9IWuEFuPJmqsouCqufVtB5dffnn5Q4DWMmpuCsbaxkNd/avVv/u2dqTvYL1hTbMd2zbNtlcoqDF4yJIRrrGYK4BxzbYMDW4+//nPl483/vCHP2y9Fv0QpH7znve850L/pLr+JnTS5o+ibQXperGAbz3X0Isa2ymXOifACm1B7BcjMPsAyzXDpDmQq2BjBo6ugEwLdivQ2HDDDZ11pgHn0UcfXU7NVeCjX8RiyuD61Sq0DL5GFTs4q463zABr0Q6qIw3WdDOvR1e7Nv26qvUONHX+z3/+82g3Ua7ri3mlsabzP//5zy9nGGrQqVkTGow1t/pi5G0X4XoMojmDZVntx9eO6/9efeluscUW5c2u3hYZurlmOjWn7esxCv2a3jVTz7XYZVt51A605t83v/nNclBZBViLeHywOn/zbVGhTkP2i7lp63Me3yvb9ahw29otMeeK6cddx425uXS9WMS1DohrbZ76Y26ulze43qqn6wu9Dl/daE0zPYLUtukmeJtttin/PppbzIyEtmOP/fhgdY76otd9xiH1srreDtf2SFFonbjaZ2z/Hrt/zN/cVPvGXlNXPbW17Zi+0DVOcM3k6dsOQtb0atZJ14xxq3/3zfLrxzs9nq41Mds2PRWiH5N23333oPBKx3CNKboegXMtpK9jhvyIrkBTs5W7xqobb7xxcfbZZ3vvY+oOaktak1hvKtRsaM2M9m3f/va3yzdiX3nlla27+l4Qog+dccYZ5Q979S32Mcquci7CKZc6J8DytW7+vY/A7AMs15dy16wC/WK00047FXpbTHNrzizxLaDYNcurOq6+/PW4kd4SU//lLebGxzeA8L2dsTn4VVn0S4y+tKo3C8YOzqpjxgZYrsGXL1BZtEPVltQG9P9rMOh6fNX1qEmfV7n7BndaXFPH7QpM//nPf5aPPD796U8v1wTSm18Unmggdv7557f2L12vSlZIp+DkU5/6VOvnmn9by2o/MZ1k80tXs6D0S53rsTMd37fmRfPXZbVLDRDPPffczuJper5CND3a0fVrrc574oknFgcddNCK9bfqAZbrbyfGpW3f5qLCQ48X8vmYm7aQ47Xt4/rFV9est9aqTnybZj7pBQ3HHntsOat30003LT8S04+7zhFzc+kKll0/aLgei222adej87ph0c1bW9/omuHVnBnlqpuuR291Q6fvU/0dt21Dg1hXOOhrI75/b86W7tN2fH1T24yMmLbVdQ2x/Xvs/j47C/++yGuK6Qtds9i72r/+bl72spcVhx12WCulb9ZizMxf33pEFv/u6yhf/vKXy7eMumYr6UfC6g3eoW3TN75TGPXGN75xpX71a1/7WhnW6z6kbWt7TLPaT3V+wgknFPvvv3/nj2u+l2N1XVuzvarf0XfGAx/4wHJ8dcMb3rD8qK5ZjppMoEdNXeuKusJXHatrtnvXSzJC62WRTjnVeainb1ykf/f1NzHnYt90BWYfYLke8VNHqi8EfQGoQ1Vnoht5PdOvL6m2rW0hQa0ztc8++3S2En3m8MMPL2/411lnnXK/X/3qV+VsK/0iftVV/7swet8AS5/VNGL92qPOtm3TY2sKLvQlooCj+QVywQUXlIvhV9fdnMbed3AWG2D5Hs3S63tVzjve8Y7F3/72tzKwOfjgg4vXvva1pe8iHZpfyuuuu26x1157lW8VrJtqVpM8NQOrbZAzZBaAbzaPZoYpONPMEd2sKgzRjdDHP/7xldp1vR23/WpVb0OaJq8bQr1hS7N89FKE5z73uYWmU7dtbUHjstpPTFfd9auRpskrzKoPtvR3pVlqumYN8ruuXedvW1D/S1/6Unm8tscs6mXWa6K12KtmxSk8VugoO4VbWkvj6quvXukS61/0rtmmIb/E+gLgZT9GGHPTFlPv9X3196l60a+/XZtmz2mQr8dlFWppU7384he/KH+B1+BboZVm2DXX6egTQrSVIyZk8K37qO89BW36tVvfA5qxpLajG9iuG4jmzC21O60T2bUpFNdr0dVPy+XrX/96OctYs9q6tuag1TWTSMfQ36ludu973/sW+pVd68zJSd8PXZtr5pavDbl+rApZn0XHd4WLzZDQ1XbUDvXdqhtD1aHqTcbqm+TYtbXNwItpW13Hje3fY/f31Y2Ff1/kNcX0ha61/fRYm/7ONRbUWFT9WJ+/zaa372+1vr9vDVDfsZb9d1+VXWMA/c1phk/XbCX9PepHj5jZ3HUb3/j1wAMPLNcp0xhS9ayytM001TE1c0rj0Fvc4har/Hnou17jRI2buzaN8V7+8pcXuneI3VztNfZY1f6+vrtrvdG+68PqvIt20jlyqfOYevW9KZYAK0Yz331nH2CNPeW/LcAa640vQwIsDWAf97jHlV+eY2xTBVi+V8v6bn4W6TDWl3Lb23dC68z3C3vocertWF8m+qVN4dgYm4KWAw44YKVD9R3cxwagMeVfxLRnzXZUmddaa61ViqJfZTUTK3bRf9c1VV/0vl/yfIO/6hyuNj509kpM3WjfmJu22GPX91cApRB6jM1CgKXrULtQiDRGW6veJqZZm9WmH2B22GEHZ5Ab69k2aNWC67ppG2NTOKybhWpWcewxXcsF+G7Kq3O5XurQfIzQN8iPLX9bPfr+zkJvJGL799j9Y691iv0XeU0xfeEi1mnztQPfo2z1+gj5IcTS331VdoX+CnXG3JpvBB1zLNb1CLzOoXGIliwZc6u3kbHGylX5Qvruth9VfI+0u65/GU46fy51HtOWfN9tvv4m5lzsm67A7AMs3x9KbNV2vcrV91rVkPMMCbB0fN9z+SFlqPaZKsDS+V1TyLuuod7hLcphjC9lPSr2iU98ovx1rO82RmDabMdjtF9djx4f0osLmjeJfQf3KQVYvkc4Ncg/7bTTCr3NbYxgQd5Vu3c9Prj++usXF198cblgvW/TY9OakXrNNdessuuyHyOMuWnzXZfr3xUKa0043TQN3awEWNW6inpBwZBN16PQR+Flc/O9iTP2vG2D1rECe8060xometNw3831+GDoIsGawaqwVLNe27b6Y4Rjjl0080brMuoxnObGDKy+LWLlz/X9jgs5e2xfOMZYpV6ukBtK1+zC6lih3yGW/u6rsi/iB69mgKVzaYa7+lvfbG1Xu9GseT0e2PYYt+8ph5D22LbPogKskAXkuwLUIY8PLsOpcsyhzmPaje+7LaS/iTkf+6YpMPsAq88XQrUGTdvjeF0Bls7z/e9/v7yB71rY0deEhgZYOr7vzSi+MlT/PmWApUdz9FiPnu8P3Zod3iIchg4KQ76IQ6936PW1teP64uCh5ajvp0dYtQ5Q2+yjvoP7RQZYrnV8Yq9fj7ZqJo/CIt+mxfMVYn3nO9/x7er8d03t1yPPmvXlenzQt3ZE/SS+X+/bHo8cdBGOD8fetA0phx6lUXCuxzeHhItWAixZ6CZQhi960Yt60ehaFHpoPci2rc9Npr5bux5z7xq0alau3rap9fv6bGP0u67HB2MXCXatF6THtBU26zFs3yA/1ML3NjQCrFBJ9359v+NCzh7bF/b5kWu11VYrHyls20JuKH2PLuu4Md9FFv7u6xbLCrB0Ts321L1EnxBLj7wrIG8bh+nYywhmho6VK3fNGtUPKBtttJHzz6TrxR1D3sK+DKf6RaVe5yH9WLWP77stpL+JOR/7pilAgPX/6k3Pgj/60Y/uXOywql4NdjVQ1kLmutFsbq4AS/vqmWk9rqPn1Jvr1biakJ7r1yKG+uWlWrdo55137lUGDUK0YLTK0PV8vKssWrfkpS99afkFqsG570uv7bXP1fH7BhCxYWBbhze2g77Q9HjcSSedVNZz6KYbCH2Rau0J19sLQ49X7df3+tSGVRY9ytj8he73v/99+eYY/XoXeiOvtcD0umhNS9cguG3rO7jv235CLOV36aWXFscff3w5SHItINp1PA2wFOrob7Xr2ts+q/ajwERr0sS0JR1Lf59a60Z/nwqxfGtXaU2gvffeO4Sk3Mf18gHX33rwCQJ3jL1pCzysc7crrriinI111llnRR9OdaG/c31ea5Rom2INrHrBFRZdeOGFZblivgvUtrR+ZP2xwTYQ/c2ov9B6V75N3ynaugI116BVf6sK07QWWej36pj9rmt2Seyv/K43T8mnWnjZN8j3eevfQ14OQYAVIunfp+93nP/I/R6n/tnPflauhan1L12b/k70t67ASH1/2xZ6Q6n1Y7Xea9cW+ih79fmp/+7r17HMAEvn1RhYM7S6XpTTNNZYTuM6rfnkWrdqGcGMfpzTmodve9vbosc3ui6Nk3Ut+pExZA2utse7297sGvK3Vu2zDKdmeVKu8xhb33dbaH8Tc072TU+AAKtWZ7o5182c3uSlR6bqmzr/fffdtwyu9IXeNzyqf/FqQXTdGOvRBS3UrtkN1abz3fve9y5vQvWrlH55rb99bIwbH9286Do1S0NrY2mxTnXKzetWaKdZHCrHlltuuWKh+fp+fQdnQwIIDV5086VZPRdddNEqZVdwoseitH6T1v/Sr9Zt25gOOr5u2rSApq5Ntt/61rdWqlu1H4VEutmXqWaThbxGuG/3ouvTq4f11ki1N90g1W/yVB49sqhF7jWgvfOd7+wNWzSY1QL5ekzokksuWclex5O7FoHWIqJ645rrbYy6rinaT4yn2prqUXWq6/3iF79Y6AagGWppYXzdsGr9n7a/25hzVm1Jb43SzblCdi0mLvv6pnPq73LXXXcttBbEeuutt9K/X3755eXfb9uvtaGPbNQP6FrrJ3Sx6liHtv2nCLCqcmg2gfocrVumGwgt9t7VFtSH602FWri3GWKO0Y+rTENDhqqP0COs+j5qtrO11167/D7S37O++5ptzFefCv4U5Cp8qX/P6XPqexSIqz8ceh36O9UMZ73UQH2v+rp6veg7Yeutty5/rNpuu+06ZyH4rqf+7771fWJ/5fetV1e9cEH9QNc4RJYK3jXzUj9WVS+CUbnVP2sxad3Iah0033fP0Drp07/3/T6Iqbdl77vIa+rbF+rvReGrfhzV4+HNH6X0vaExsb7TxmgH+tFXs5HbZnLVZxfG1s0Uf/fNMi47wNL5m/22xvDN/k79tmZ0azzm+1v3/a3G1kt9/7bQoT721vhGfbe+H5rfESq3fizRD/ihY8r6udse7x7S3pbt1Py+0Xi++q5Orc5D2hABVogS+5gOsKgeBBBAAAEEEEAAAQQQSFdg7KA3XQlKvkyBrse7Q968vMxyci4EEIgTIMCK82JvBBBAAAEEEEAAAQQQCBToWodIHx/yNrjA07PbTAW63jRfPYo9UxYuG4HkBQiwkq9CLgABBBBAAAEEEEAAAZsCWjhcj3+1bXqk9SMf+UihR5XZEBhToG3NTi0nokf/b3/72495Ko6FAAJLFCDAWiI2p0IAAQQQQAABBBBAYC4CvheJ6GUlWuCdDYExBbremqwXFJ1++ukrXkI15jk5FgIILEeAAGs5zpwFAQQQQAABBBBAAIFZCbheJLLMF3/MCp2LLV9MsM022xTXXHPNShqxb7uEEgEE7AkQYNmrE0qEAAIIIIAAAggggEDyAppddfjhh7deh94sd9ZZZxVrrLFG8tfJBdgSaGt366+/fnHxxReXb8pmQwCBdAUIsNKtO0qOAAIIIIAAAggggIBJAdfi7SrwySefXOy9994my06hEEAAAQRsChBg2awXSoUAAggggAACCCCAQLICH/7wh4sdd9yxuPbaa1e5BhbTTrZaKTgCCCAwqQAB1qT8nBwBBBBAAAEEEEAAAQQQQAABBBBAwCdAgOUT4t8RQAABBBBAAAEEEEAAAQQQQAABBCYVIMCalJ+TI4AAAggggAACCCCAAAIIIIAAAgj4BAiwfEL8OwIIIIAAAggggAACCCCAAAIIIIDApAIEWJPyc3IEEEAAAQQQQAABBBBAAAEEEEAAAZ8AAZZPiH9HAAEEEEAAAQQQQAABBBBAAAEEEJhUgABrUn5OjgACCCCAAAIIIIAAAggggAACCCDgEyDA8gnx7wgggAACCCCAAAIIIIAAAggggAACkwoQYE3Kz8kRQAABBBBAAAEEEEAAAQQQQAABBHwCBFg+If4dAQQQQAABBBBAAAEEEEAAAQQQQGBSAQKsSfk5OQIIIIAAAggggAACCCCAAAIIIICAT4AAyyfEvyOAAAIIIIAAAggggAACCCCAAAIITCpAgDUpPydHAAEEEEAAAQQQQAABBBBAAAEEEPAJEGD5hPh3BBBAAAEEEEAAAQQQQAABBBBAAIFJBQiwJuXn5AgggAACCCCAAAIIIIAAAggggAACPgECLJ8Q/44AAggggAACCCCAAAIIIIAAAgggMKkAAdak/JwcAQQQQAABBBBAAAEEEEAAAQQQQMAnQIDlE+LfEUAAAQQQQAABBBBAAAEEEEAAAQQmFSDAmpSfkyOAAAIIIIAAAggggAACCCCAAAII+AQIsHxC/DsCCCCAAAIIIIAAAggggAACCCCAwKQCBFiT8nNyBBBAAAEEEEAAAQQQQAABBBBAAAGfAAGWT4h/RwABBBBAAAEEEEAAAQQQQAABBBCYVIAAa1J+To4AAggggAACCCCAAAIIIIAAAggg4BMgwPIJ8e8IIIAAAggggAACCCCAAAIIIIAAApMKEGBNys/JEYgTuM997lN+4LLLLov7IHsjgAACxgS+8IUvlCXadNNNjZWM4iCAAAL9BOjX+rnxKQQQsCdgtT8jwLLXVigRAp0CBFg0DgQQyEXA6sAoF1+uAwEEli9Av7Z8c86IAAKLEbDanxFgLaa+OSoCCxEgwFoIKwdFAIEJBKwOjCag4JQIIJCJAP1aJhXJZSCAQGG1PyPAonEikJAAAVZClUVREUDAKWB1YES1IYAAAn0F6Nf6yvE5BBCwJmC1PyPAstZSKA8CDgECLJoHAgjkImB1YJSLL9eBAALLF6BfW745Z0QAgcUIWO3PCLAWU98cFYGFCBBgLYSVgyKAwAQCVgdGE1BwSgQQyESAfi2TiuQyEECARwhpAwggMFyAAGu4IUdAAAEbAtzo2agHSoEAAuMJ0K+NZ8mREEBgWgGr/RkzsKZtF5wdgSgBAqwoLnZGAAHDAlYHRobJKBoCCBgXoF8zXkEUDwEEggWs9mcEWMFVyI4ITC9AgDV9HVACBBAYR8DqwGicq+MoCCAwRwH6tTnWOteMQJ4CVvszAqw82xtXlakAAVamFctlITBDAasDoxlWBZeMAAIjCdCvjQTJYRBAYHIBq/0ZAdbkTYMCIBAuQIAVbsWeCCBgW8DqwMi2GqVDAAHLAvRrlmuHsiGAQIyA1f6MACumFtkXgYkFCLAmrgBOjwACowlYHRiNdoEcCAEEZidAvza7KueCEchWwGp/RoCVbZPjwnIUIMDKsVa5JgTmKWB1YDTP2uCqEUBgDAH6tTEUOQYCCFgQsNqfEWBZaB2UAYFAAQKsQCh2QwAB8wJWB0bm4SggAgiYFaBfM1s1FAwBBCIFrPZnBFiRFcnuCEwpQIA1pT7nRgCBMQWsDozGvEaOhQAC8xKgX5tXfXO1COQsYLU/I8DKudVxbdkJEGBlV6VcEAKzFbA6MJpthXDhCCAwWIB+bTAhB0AAASMCVvszAiwjDYRiIBAiQIAVosQ+CCCQgoDVgVEKdpQRAQRsCtCv2awXSoUAAvECVvszAqz4uuQTCEwmQIA1GT0nRgCBkQWsDoxGvkwOhwACMxKgX5tRZXOpCGQuYLU/I8DKvOFxeXkJEGDlVZ9cDQJzFrA6MJpznXDtCCAwTIB+bZgfn0YAATsCVvszAiw7bYSSIOAVIMDyErEDAggkImB1YJQIH8VEAAGDAvRrBiuFIiGAQC8Bq/0ZAVav6uRDCEwjQIA1jTtnRQCB8QWsDozGv1KOiAACcxGgX5tLTXOdCOQvYLU/I8DKv+1xhRkJEGBlVJlcCgIzF7A6MJp5tXD5CCAwQIB+bQAeH0UAAVMCVvszAixTzYTCIOAWIMCihSCAQC4CVgdGufhyHQggsHwB+rXlm3NGBBBYjIDV/owAazH1zVERWIgAAdZCWDkoAghMIGB1YDQBBadEAIFMBOjXMqlILgMBBAqr/RkBFo0TgYQECLASqiyKigACTgGrAyOqDQEEEOgrQL/WV47PIYCANQGr/RkBlrWWQnkQcAgQYNE8EEAgFwGrA6NcfLkOBBBYvgD92vLNOSMCCCxGwGp/RoC1mPrmqAgsRIAAayGsHBQBBCYQsDowmoCCUyKAQCYC9GuZVCSXgQACPEJIG0AAgeECBFjDDTkCAgjYEOBGz0Y9UAoEEBhPgH5tPEuOhAAC0wpY7c+YgTVtu+DsCEQJEGBFcbEzAggYFrA6MDJMRtEQQMC4AP2a8QqieAggECxgtT8jwAquQnZEYHoBAqzp64ASIIDAOAJWB0bjXB1HQQCBOQrQr82x1rlmBPIUsNqfEWDl2d64qkwFCLAyrVguC4EZClgdGM2wKrhkBBAYSYB+bSRIDoMAApMLWO3PCLAmbxoUAIFwAQKscCv2RAAB2wJWB0a21SgdAghYFqBfs1w7lA0BBGIErPZnBFgxtci+CEwsQIA1cQVwegQQGE3A6sBotAvkQAggMDsB+rXZVTkXjEC2Alb7MwKsbJscF5ajAAFWjrXKNSEwTwGrA6N51gZXjQACYwjQr42hyDEQQMCCgNX+jADLQuugDAgEChBgBUKxGwIImBewOjAyD0cBEUDArAD9mtmqoU3NpIwAACAASURBVGAIIBApYLU/I8CKrEh2R2BKAQKsKfU5NwIIjClgdWA05jVyLAQQmJcA/dq86purRSBnAav9GQFWzq2Oa8tOgAAruyrlghCYrYDVgdFsK4QLRwCBwQL0a4MJOQACCBgRsNqfEWAZaSAUA4EQAQKsECX2QQCBFASsDoxSsKOMCCBgU4B+zWa9UCoEEIgXsNqfEWDF1yWfQGAyAQKsyeg5MQIIjCxgdWA08mVyOAQQmJEA/dqMKptLRSBzAav9GQFW5g2Py8tLgAArr/rkahCYs4DVgdGc64RrRwCBYQL0a8P8+DQCCNgRsNqfEWDZaSOUBAGvAAGWl4gdEEAgEQGrA6NE+CgmAggYFKBfM1gpFAkBBHoJWO3PCLB6VScfQmAaAQKsadw5KwIIjC9gdWA0/pVyRAQQmIsA/dpcaprrRCB/Aav9GQFW/m2PK8xIgAAro8rkUhCYuYDVgdHMq4XLRwCBAQL0awPw+CgCCJgSsNqfEWCZaiYUBgG3AAEWLQQBBHIRsDowysWX60AAgeUL0K8t35wzIoDAYgSs9mcEWIupb46KwEIECLAWwspBEUBgAgGrA6MJKDglAghkIkC/lklFchkIIFBY7c8IsGicCCQkQICVUGVRVAQQcApYHRhRbQgggEBfAfq1vnJ8DgEErAlY7c8IsKy1FMqDgEOAAIvmgQACuQhYHRjl4st1IIDA8gXo15ZvzhkRQGAxAlb7MwKsxdQ3R0VgIQIEWAth5aAIIDCBgNWB0QQUnBIBBDIRoF/LpCK5DAQQ4BFC2gACCAwXIMAabsgREEDAhgA3ejbqgVIggMB4AvRr41lyJAQQmFbAan/GDKxp2wVnRyBKgAArioudEUDAsIDVgZFhMoqGAALGBejXjFcQxUMAgWABq/0ZAVZwFbIjAtMLEGBNXweUAAEExhGwOjAa5+o4CgIIzFGAfm2Otc41I5CngNX+jAArz/bGVWUqQICVacVyWQjMUMDqwGiGVcElI4DASAL0ayNBchgEEJhcwGp/RoA1edOgAAiECxBghVuxJwII2BawOjCyrUbpEEDAsgD9muXaoWwIIBAjYLU/I8CKqUX2RWBiAQKsiSuA0yOAwGgCVgdGo10gB0IAgdkJ0K/Nrsq5YASyFbDanxFgZdvkuLAcBQiwcqxVrgmBeQpYHRjNsza4agQQGEOAfm0MRY6BAAIWBKz2ZwRYFloHZUAgUIAAKxCK3RBAwLyA1YGReTgKiAACZgXo18xWDQVDAIFIAav9GQFWZEWyOwJTChBgTanPuRFAYEwBqwOjMa+RYyGAwLwE6NfmVd9cLQI5C1jtzwiwcm51XFt2AgRY2VUpF4TAbAWsDoxmWyFcOAIIDBagXxtMyAEQQMCIgNX+jADLSAOhGAiECBBghSixDwIIpCBgdWCUgh1lRAABmwL0azbrhVIhgEC8gNX+jAArvi75BAKTCRBgTUbPiRFAYGQBqwOjkS+TwyGAwIwE6NdmVNlcKgKZC1jtzwiwMm94XF5eAgRYedUnV4PAnAWsDozmXCdcOwIIDBOgXxvmx6cRQMCOgNX+jADLThuhJAh4BQiwvETsgAACiQhYHRglwkcxEUDAoAD9msFKoUgIINBLwGp/RoDVqzr5EALTCBBgTePOWRFAYHwBqwOj8a+UIyKAwFwE6NfmUtNcJwL5C1jtzwiw8m97XGFGAgRYGVUml4LAzAWsDoxmXi1cPgIIDBCgXxuAx0cRQMCUgNX+jADLVDOhMAi4BQiwaCEIIJCLgNWBUS6+XAcCCCxfgH5t+eacEQEEFiNgtT8jwFpMfXNUBBYiQIC1EFYOigACEwhYHRhNQMEpEUAgEwH6tUwqkstAAIHCan9GgEXjRCAhAQKshCqLoiKAgFPA6sCIakMAAQT6CtCv9ZXjcwggYE3Aan9GgGWtpVAeBBwCBFg0DwQQyEXA6sAoF1+uAwEEli9Av7Z8c86IAAKLEbDanxFgLaa+OSoCCxEgwFoIKwdFAIEJBKwOjCag4JQIIJCJAP1aJhXJZSCAAI8Q0gYQQGC4AAHWcEOOgAACNgS40bNRD5QCAQTGE6BfG8+SIyGAwLQCVvszZmBN2y44OwJRAgRYUVzsjAAChgWsDowMk1E0BBAwLkC/ZryCKB4CCAQLWO3PCLCCq5AdEZhegABr+jqgBAggMI6A1YHROFfHURBAYI4C9GtzrHWuGYE8Baz2ZwRYebY3ripTAQKsTCuWy0JghgJWB0YzrAouGQEERhKgXxsJksMggMDkAlb7MwKsyZsGBUAgXIAAK9yKPRFAwLaA1YGRbTVKhwAClgXo1yzXDmVDAIEYAav9GQFWTC2yLwITCxBgTVwBnB4BBEYTsDowGu0CORACCMxOgH5tdlXOBSOQrYDV/owAK9smx4XlKECAlWOtck0IzFPA6sBonrXBVSOAwBgC9GtjKHIMBBCwIGC1PyPAstA6KAMCgQIEWIFQ7IYAAuYFrA6MzMNRQAQQMCtAv2a2aigYAghECljtzwiwIiuS3RGYUoAAa0p9zo0AAmMKWB0YjXmNHAsBBOYlQL82r/rmahHIWcBqf0aAlXOr49qyEyDAyq5KuSAEZitgdWA02wrhwhFAYLAA/dpgQg6AAAJGBKz2ZwRYRhoIxUAgRIAAK0SJfRBAIAUBqwOjFOwoIwII2BSgX7NZL5QKAQTiBaz2ZwRY8XXJJxCYTIAAazJ6TowAAiMLWB0YjXyZHA4BBGYkQL82o8rmUhHIXMBqf0aAlXnD4/LyEiDAyqs+uRoE5ixgdWA05zrh2hFAYJgA/dowPz6NAAJ2BKz2ZwRYdtoIJUHAK0CA5SViBwQQSETA6sAoET6KiQACBgXo1wxWCkVCAIFeAlb7MwKsXtXJhxCYRoAAaxp3zooAAuMLWB0YjX+lHBEBBOYiQL82l5rmOhHIX8Bqf0aAlX/b4wozEiDAyqgyuRQEZi5gdWA082rh8hFAYIAA/doAPD6KAAKmBKz2ZwRYppoJhUHALVAFWJsdtAFUCCCAAAIIIJCZwI1Wv3Gx0fr3Kra7627FBmvfIbOry/9yrN7w5S/PFSKAwNgCVvszAqyxa5rjIbBAAQKsBeJyaAQQQAABBIwIXH+11YsDH3QUIZaR+ggthtUbvtDysx8CCCBQCVjtzwiwaKMIJCRAgJVQZVFUBBBAAAEEBghseputiqdsceCAI/DRZQtYveFbtgPnQwCB9AWs9mcEWOm3La5gRgIEWDOqbC4VAQQQQGD2Aic8+uzZG6QEYPWGLyVDyooAAjYErPZnBFg22gelQCBIgAAriImdEEAAAQQQyEKAACutarR6w5eWIqVFAAELAlb7MwIsC62DMiAQKECAFQjFbggggAACCGQgQICVViVaveFLS5HSIoCABQGr/RkBloXWQRkQCBQgwAqEYjcEEEAAAQQyECDASqsSrd7wpaVIaRFAwIKA1f6MAMtC66AMCAQKEGAFQrEbAggggAACGQgQYKVViVZv+NJSpLQIIGBBwGp/RoBloXVQBgQCBQiwAqHYDQEEEEAAgQwECLDSqkSrN3xpKVJaBBCwIGC1PyPAstA6KAMCgQIEWIFQ7IYAAggggEAGAgRYaVWi1Ru+tBQpLQIIWBCw2p8RYFloHZQBgUABAqxAKHZDAAEEEEAgAwECrLQq0eoNX1qKlBYBBCwIWO3PCLAstA7KgECgAAFWIBS7IYAAAgggkIEAAVZalWj1hi8tRUqLAAIWBKz2ZwRYFloHZUAgUIAAKxCK3RBAAAEEEMhAgAArrUq0esOXliKlRQABCwJW+zMCLAutgzIgEChAgBUIxW4IIIAAAghkIECAlVYlWr3hS0uR0iKAgAUBq/0ZAZaF1kEZEAgUIMAKhGI3BBBAAAEEMhAgwEqrEq3e8KWlSGkRQMCCgNX+jADLQuugDAgEChBgBUKxGwIIIIAAAhkIEGClVYlWb/jSUqS0CCBgQcBqf0aAZaF1UAYEAgUIsAKh2A0BBBBAAIEMBAiw0qpEqzd8aSlSWgQQsCBgtT8jwLLQOigDAoECBFiBUOyGAAIIIIBABgIEWGlVotUbvrQUKS0CCFgQsNqfEWBZaB2UAYFAAQKsQCh2QwABBBBAIAMBAqy0KtHqDV9aipQWAQQsCFjtzwiwLLQOyoBAoAABViAUuyGAAAIIIJCBAAFWWpVo9YYvLUVKiwACFgSs9mcEWBZaB2VAIFCAACsQit0QQAABBBDIQIAAK61KtHrDl5YipUUAAQsCVvszAiwLrYMyIBAoQIAVCMVuCCCAAAIIZCBAgJVWJVq94UtLkdIigIAFAav9GQGWhdZBGRAIFCDACoRiNwQQQAABBDIQIMBKqxKt3vClpUhpEUDAgoDV/owAy0LroAwIBAoQYAVCsRsCCCCAAAIZCBBgpVWJVm/40lKktAggYEHAan9GgGWhdVAGBAIFCLACodgNAQQQQACBDAQIsNKqRKs3fGkpUloEELAgYLU/I8Cy0DooAwKBAgRYgVDshgACCCCAQAYCBFhpVaLVG760FCktAghYELDanxFgWWgdlAGBQAECrEAodkMAAQQQQCADAQKstCrR6g1fWoqUFgEELAhY7c8IsCy0DsqAQKAAAVYgFLshgAACCCCQgQABVlqVaPWGLy1FSosAAhYErPZnBFgWWgdlQCBQgAArEIrdEEAAAQQQyECAACutSrR6w5eWIqVFAAELAlb7MwIsC62DMiAQKECAFQjFbggggAACCGQgQICVViVaveFLS5HSIoCABQGr/RkBloXWQRkQCBQgwAqEYjcEEEAAAQQyECDASqsSrd7wpaVIaRFAwIKA1f6MAMtC66AMCAQKEGAFQrEbAggggAACGQgQYKVViVZv+NJSpLQIIGBBwGp/RoBloXVQBgQCBQiwAqHYDQEEEEAAgQwECLDSqkSrN3xpKVJaBBCwIGC1PyPAstA6KAMCgQIEWIFQ7IYAAggggEAGAgRYaVWi1Ru+tBQpLQIIWBCw2p8RYFloHZQBgUABAqxAKHZDAAEEEEAgAwECrLQq0eoNX1qKlBYBBCwIWO3PCLAstA7KgECgAAFWIBS7IYAAAgggkIEAAVZalWj1hi8tRUqLAAIWBKz2ZwRYFloHZUAgUIAAKxCK3RBAAAEEEMhAgAArrUq0esOXliKlRQABCwJW+zMCLAutgzIgEChAgBUIxW4IIIAAAghkIECAlVYlWr3hS0uR0iKAgAUBq/0ZAZaF1kEZEAgUIMAKhGI3BBBAAAEEMhAgwEqrEq3e8KWlSGkRQMCCgNX+jADLQuugDAgEChBgBUKxGwIIIIAAAhkIEGClVYlWb/jSUqS0CCBgQcBqf0aAZaF1UAYEAgUIsAKh2A0BBBBAAIEMBAiw0qpEqzd8aSlSWgQQsCBgtT8jwLLQOigDAoECBFiBUOyGAAIIIIBABgIEWGlVotUbvrQUKS0CCFgQsNqfEWBZaB2UAYFAAQKsQCh2QwABBBBAIAMBAqy0KtHqDV9aipQWAQQsCFjtzwiwLLQOyoBAoAABViAUuyGAAAIIIJCBAAFWWpVo9YYvLUVKiwACFgSs9mcEWBZaB2VAIFCAACsQit0QQAABBBDIQIAAK61KtHrDl5YipUUAAQsCVvszAiwLrYMyIBAoQIAVCMVuCCCAAAIIZCBAgJVWJVq94UtLkdIigIAFAav9GQGWhdZBGRAIFCDACoRiNwQQQAABBDIQIMBKqxKt3vClpUhpEUDAgoDV/owAy0LroAwIBAoQYAVCsRsCCCCAAAIZCBBgpVWJVm/40lKktAggYEHAan9GgGWhdVAGBAIFCLACodgNAQQQQACBDAQIsNKqRKs3fGkpUloEELAgYLU/I8Cy0DooAwKBAgRYgVDshgACCCCAQAYCBFhpVaLVG760FCktAghYELDanxFgWWgdlAGBQAECrEAodkMAAQQQQCADAQKstCrR6g1fWoqUFgEELAhY7c8IsCy0DsqAQKAAAVYgFLshgAACCCCQgQABVlqVaPWGLy1FSosAAhYErPZnBFgWWgdlQCBQgAArEIrdEEAAAQQQyECAACutSrR6w5eWIqVFAAELAlb7MwIsC62DMiAQKECAFQjFbggggAACCGQgQICVViVaveFLS5HSIoCABQGr/RkBloXWQRkQCBQgwAqEYjcEEEAAAQQyECDASqsSrd7wpaVIaRFAwIKA1f6MAMtC66AMCAQKEGAFQrEbAggggAACGQgQYKVViVZv+NJSpLQIIGBBwGp/RoBloXVQBgQCBQiwAqHYDQEEEEAAgQwECLDSqkSrN3xpKVJaBBCwIGC1PyPAstA6KAMCgQIEWIFQ7IYAAggggEAGAgRYaVWi1Ru+tBQpLQIIWBCw2p8RYFloHZQBgUABAqxAKHZDAAEEEEAgAwECrLQq0eoNX1qKlBYBBCwIWO3PCLAstA7KgECgAAFWIBS7IYAAAgggkIEAAVZalWj1hi8tRUqLAAIWBKz2ZwRYFloHZUAgUIAAKxCK3RBAAAEEEMhAgAArrUq0esOXliKlRQABCwJW+zMCLAutgzIgEChAgBUIxW4IIIAAAghkIECAlVYlWr3hS0uR0iKAgAUBq/0ZAZaF1kEZEAgUIMAKhGI3BBBAAAEEMhAgwEqrEq3e8KWlSGkRQMCCgNX+jADLQuugDAgEChBgBUKxGwIIIIAAAhkIEGClVYlWb/jSUqS0CCBgQcBqf0aAZaF1UAYEAgUIsAKh2A0BBBBAAIEMBAiw0qpEqzd8aSlSWgQQsCBgtT8jwLLQOigDAoECBFiBUOyGAAIIIIBABgIEWGlVotUbvrQUKS0CCFgQsNqfEWBZaB2UAYFAAQKsQCh2QwABBBBAIAMBAqy0KtHqDV9aipQWAQQsCFjtzwiwLLQOyoBAoAABViAUuyGAAAIIIJCBAAFWWpVo9YYvLUVKiwACFgSs9mcEWBZaB2VAIFCAACsQit0QQAABBBDIQIAAK61KtHrDl5YipUUAAQsCVvuzZAKsa6+9tnjWs55VnHDCCcXqq69efOITnyi22GKLzrp95StfWRx66KHFE5/4xOK0004bpQ388Y9/LHbeeefi85//fHHRRRcVm266aXncJz3pScXb3va24qijjioOOeSQUc7VdZDqXPr3zTbbrDj//POLtdZay3nOl7zkJcXhhx9e7jOmx0Iv1HPwf/7zn8WHP/zh4sgjjyw+85nPFP/617+K6173umWbeMUrXlHc//73L65zneuscpS//OUvxSmnnFK85jWvKX7wgx+U/77xxhsXhx12WPHIRz6yWG211Vb5zO9///vi5JNPLk488cQVn7nxjW9cPPaxjy1e/OIXFxtssMEqn1F7/dSnPlW84AUvWFG+W9ziFsWTn/zk4oUvfGFxk5vcpBcfAVYvNj6EAAIIIIBAkgIEWGlVm9UbvrQUKS0CCFgQsNqfJRNgfe973ytDiZ/85CeFwoFnPvOZxete97rWkEIVPocAKyTI+81vflNst912xWWXXZZNgPX3v/+9ePazn12GStoUJt3sZjcrfv3rXxd/+tOfyv/tgAMOKMOt61//+iv+/hVePeMZzyjDRm3rrrtu8Y9//KOQUddnFHLttNNOxde+9rUVn5H7T3/60zI0u9GNblSceeaZ5T7VpvZ5zDHHFAceeOCK8t30pjdd8Zlb3/rWxfvf//7inve8Z3TfRIAVTcYHEEAAAQQQSFaAACutqrN6w5eWIqVFAAELAlb7s2QCrHe84x3F4x//+OIhD3lI8dWvfrWcKaMZLre//e1b63cRAVZXQ5piBpZmFyko0QwgzbDq2j796U8X2267bRnUaMthBtbb3/724glPeEKhUOiMM84oAzp5aFbWW9/61uLpT396afPe97632G233VbQaNaVQqU73OEOxbnnnltstNFG5X4f+chHisc85jGFZlqdddZZxcMe9rDyMwrKHve4xxXvec97yvD0ne9854rZVtp3n332Kf+3DTfcsLjgggsKBVPa1C4f/OAHl+b690c96lFl+eqf0Uw+BV9rrLFGVP9EgBXFxc4IIIAAAggkLUCAlVb1Wb3hS0uR0iKAgAUBq/1ZEgGWZs484hGPKB+XUyih/1NwoRlY++233ywDrIc+9KHFhRdeWNz97ncvA5i111671UEzlU466aRim222KT72sY8lH2D99a9/LR/1++AHP9ha/wqk9Djgy172snI/tZPrXe96xc9//vPS4Iorrig/u/3226/kVYViclWIpWDpG9/4RrHVVluVM60USm2yySYrfeZXv/pVscMOO5SPlOrzCrt0/qc85SllkNY2S/C73/1ucb/73a+cKaZj3uMe94jqnwiworjYGQEEEEAAgaQFCLDSqj6rN3xpKVJaBBCwIGC1P0siwNIaRwofbnnLWxYXX3xxeeOv9Ydca0DVZ2Bp/af999+/nHWjMOIud7lLccQRR6yy5pEeC9t8883L9qKQTI+h6Vya6XPwwQcX++67b/Hwhz/cxBpYWmtL64CpYSnIUtDS3KrQZs011yxnYR199NGtAZauW2uLKYSp1oWq1pN6/vOfX4Y91dpQCsQUHGotp1NPPXWVRzjrAU49YNT//rnPfa546UtfWgZumt2kx/s0e+pVr3pVcbe73S3o7/QXv/hFseuuuxZXXnlluQZWtQ5Z/cMf+MAHyllUD3jAA8o61/UrvNO5tH9b4PejH/2orHuFpZq1ptlZ+syee+5ZrpGlY+o4za05+07BlIwUkp1++unlTKz6VrUxne/jH/942a5jNgKsGC32RQABBBBAIG0BAqy06s/qDV9aipQWAQQsCFjtz5IIsKpFyKsZLQoxXLNpVOFVgKXHxfTo1i9/+ctV1jx62tOeVgY31TpJVbigfRWWad0t/efVV19dHHfcceUjjFYWcdeC8QpbFM5pofCXv/zlq7RzBTw77rhjOSNJM4raFrVXqKRZR7/97W/LRdB1vdqqNZ4qy4MOOqgMq6pHEm91q1uVYaL+s779+Mc/LmcY/eEPf1gRBCmsUhCmR/i0VWtW/exnPyuDLG2vfvWri+c973mda5rF/BFXj5vWAyytSaVAUoGUgrrmAu/VAv2f/OQny/WpdtllF+8p9YigHj183/veF7yAf/V4odbfcj0C23VyAixvtbADAggggAAC2QgQYKVVlVZv+NJSpLQIIGBBwGp/Zj7Aqj/6pZkz1YyWaiaQAgTNdNFjYvWtCrD0v931rnct3v3ud5eP29XXPFJoo8frtLB3FdpoFs5VV11VrpOkAOhOd7rTivWj9PiapQBLFltvvXU5e6k5q6h6a+Ob3vSmcqaW3prYDLB+97vfleHVpZdeWr4ZT/9XrcmkcEz7H3/88aXFJZdcUqy33npF/TPnnHPOivWiKns9sqfZcfV6qR7PU1Cohdc1a0kzurRm1etf//oyuNJWX3+q7x9t/XHT+vpgVXvRmyx1TW1b7Fpml19+ebk21p///GfvWzHVdjSrTyGsAlW1zyoUjLlWAqwYLfZFAAEEEEAgbQECrLTqz+oNX1qKlBYBBCwIWO3PzAdYVSDSfFyweqxQb4FrW5+oCrD07wpvmo+aVaFK/bjVDCwFWJrhpMf06ls1S0drHtWPGRt8DGmQ9XMpDFGgpplQzccIq5lQt7vd7crH6DTTrBlgqVEqaLrBDW5QPs6mgKq+Ves1KXCpX29l2wwPNSNJi6urzt71rneVx64HXm2m9TWr6utP9THSsfSYpOpNM8lUZi2wri2kjkL2qcql69IaW3LbY489Cs36qr/xsNqvPrNL/5tmuZ144onFU5/61BWPZcZcKwFWjBb7IoAAAgggkLYAAVZa9Wf1hi8tRUqLAAIWBKz2Z6YDrHog0gw/umbaVJVdhSz1hbzrDaFa80jhTLWYdj3A0hpGWqDbcoCloKa6zuZjhHoMTut1VetQ9XkrY/2RynqAVc080qOA9cfg9MilZiRpNlz1eKHCPj3Kt9Zaa5X/m2ZzNbdqsXT979X6U7F/tAqvFNJprTNtesOf6r7aQsKpkH10PIVXCqA0o0oz9D760Y8Wt73tbVuLrMdRtWaXQtFf//rX5eLt2rSmmhaabwu9XNdOgBXbMtgfAQQQQACBdAUIsNKqO6s3fGkpUloEELAgYLU/Mx1gVUGJKrBtlpUeP9MjYXpEUI/J1WcQVYGN1oZSuNPc2tY86gpsqs9am4GlAKsy0kyj6jHCKvjTI5CVW0iApevTm/W++MUvlp56RFCLujdnsdXDw2qmlYyqtafqb99rW1C9WRcKeRRyKciqPyYa+oerdbR0fS960YvKGU5vfvObyxlX9XWuQsKpkH20bpfWQtPMK4Vxmt2mBd9DNj0yqUdZtfaaHjvUul9alytmI8CK0WJfBBBAAAEE0hYgwEqr/qze8KWlSGkRQMCCgNX+zHSAVS3eHlKB9SBF+1eBTdtja/r3qQKsKtBpXlPXo47N/ZohSxUmKfipwp9qJtQmm2xSriulda26AizNQFPI98Y3vrFcyL2+KQzSWxvbyvaGN7yhXDuseoxQoZlmPH3oQx9aKYQKCbD6LKBelVMzmvbbb7/irW99azmbSSHa7rvvvsoi7Vrf6xWveEXngvc6XmWrxeardbnqHgrYdtttt+Kb3/xm+WbCs88+e8UjiiFttNqnCl61dpkWjb/5zW8e/HECrGAqdkQAAQQQQCB5AQKstKrQ6g1fWoqUFgEELAhY7c/MBlj1tZP0xrYb3vCGrfVYPZbVXD8pZgZW9bjgMmZgjR1gCaUKRKoFyquZUFowfe+99y7d2gKs+jpOCn+0ILzeIKiQ5F73ulf5Of13zZBqriNWhWTaR7O8tEj5VlttVc5Kqi8oHxJgVTOwvvWtb62ylpfrj1ePgT7iEY8oLrvssjIE0mOTW2yxRetHhr6F8Lzzzise9ahHlTOntttuu3KNKGQragAAIABJREFUr5vd7Ga9+hZ1BrJWm459ZJIAqxc5H0IAAQQQQCBJAQKstKrN6g1fWoqUFgEELAhY7c/MBlh6/G3HHXcsbnOb26xYT6mtIqv9FMDosbcqwKgCmz333LPQgu31x8l0nGqBcs3gaa6B1RbY6DMWHyFUuao1pNZff/3iYx/7WPlYpdabqq851RZgVbOoutZxqtYJ+81vfrNKgFVfn0y+stGMrPqb/1S2Kqy5yU1u0rkGVvUYpGZ8hQY63/72t8v2ceWVV5aB23ve855CC9Z3bXJR8KTF/JtvbKy3h2uuuWalMmhtLa2npXak2WjPfe5zyxlr1dsam+f7+te/Xs5K08y2Cy64oHXNr2pdMAVgn/3sZ4sNNtgguI8iwAqmYkcEEEAAAQSSFyDASqsKrd7wpaVIaRFAwIKA1f7MZIBVD0fq6ym1VWR9plZ93yqwab6NrjqGZifts88+5dpLWsdozTXXLJYxA2toY2xbp0mzn6rH9/SGu8MPP7ycOaW3AWpBdW1tAVZ1rCc+8YnFaaedtkrRqjc1dj3eWC0Ur3BHZVCY2JypFfMWwnpduJy0LtdDHvKQMrwKnQ3185//vNhmm22KK664otCMu+23336lU1TX2pzJ9773va+ceaXwSoZas2q11VbrLJ7CPpVJs8KqBfTrOw996yIB1tC/ID6PAAIIIIBAOgIEWOnUlUpq9YYvLUVKiwACFgSs9mcmA6zq8bSf/OQnrWFDs0KrtbJudatbrXgrXhXYaF+9Ge+d73xnOdNFAYIea3vsYx9bhi5aI+phD3tYechUAyyVvZpNpTcDalZZ15pg9bCqMtIsN4U6WtdJmxZF12LjevxQj8x1BVhVKKT60gLlD3rQg1asuVWvoyoc0iw5BYcKzhQC6TN6/LFab6peF11/tAo3NcNMx9H5FDDpDYchm9a2OvDAA8tZUTrX3e9+97I9aEaWZk0pbNObBbXOlTbNQFNQpjWvZHXQQQetMpOv7bxVOHrTm960DBEVaGkGoNYrO+644wqtx6Ut5HqbxyfACqlp9kEAAQQQQCAPAQKstOrR6g1fWoqUFgEELAhY7c9MBlixi1xXj6BpEfJq1ksVzuy0007lo2v6N83GUmilWTLatKj3wQcfvGJGTcoBVvVIpN6SVw/yqsbfNgOrPpNJ+2mtsdVXX70M8jTjSI9jKsD6yle+UgZcO+ywwyp/S89+9rNLc21tM46qQOz5z39+oQBJm0I2PT6nsios06Y38inIaj7q2Txh9UiiyuXbmjO6FFA99alPLUOq6noViFXtQbOrjjzyyHIxeG31ENR3rvrLAnRNclGQVV2vwqzKVY9KKsjSjEHf9TbPS4Dlqwn+HQEEEEAAgXwECLDSqkurN3xpKVJaBBCwIGC1PzMXYNXfSNdcT6mrIhVCaAaNZuNsttlmxfnnn1+GB4ceemihYGGXXXYp12fSWlfaNt988zKc0MyseoCQcoBVN3jyk59cnHrqqStdW9dbCDXLSI8c6hFCBS8KVxRcKXDSY3aHHXZYGfR1PcqpNau23XbbQmtcudav0kwn+etYWhtK51JQpNlOOofeyBeyVTPNQvZteyRRs6BOOeWUMkxTgKdNM89UBj2GWT0eWD2WqeAuZGu+7VKzy/RIpQKxz3zmM2UgqOBujz32KNvlXe5yl5DDrrIPAVYvNj6EAAIIIIBAkgIEWGlVm9UbvrQUKS0CCFgQsNqfmQuwLFQWZQgXqAKs3XffvTj99NNXrLkVfgT2jBEgwIrRYl8EEEAAAQTSFiDASqv+rN7wpaVIaRFAwIKA1f6MAMtC60i0DJpVpfWoTjjhhOKcc85ZsZZYopeTRLEJsJKoJgqJAAIIIIDAKAIEWKMwLu0gVm/4lgbAiRBAIBsBq/0ZAVY2TWw5F6LQqnr8r1r8/E53ulPxoQ99qFhnnXWWU4gZn4UAa8aVz6UjgAACCMxOgAArrSq3esOXliKlRQABCwJW+zMCLAutI6Ey1NcoU7G1ZtaZZ55Zrh/FtngBAqzFG3MGBBBAAAEErAgQYFmpibByWL3hCys9eyGAAAL/X8Bqf0aARSuNEtAMrH333bdcJF9vLdTi5XvttVf02/SiTsrOKwQIsGgMCCCAAAIIzEeAACuturZ6w5eWIqVFAAELAlb7MwIsC62DMiAQKECAFQjFbggggAACCGQgQICVViVaveFLS5HSIoCABQGr/RkBloXWQRkQCBQgwAqEYjcEEEAAAQQyECDASqsSrd7wpaVIaRFAwIKA1f6MAMtC66AMCAQKEGAFQrEbAggggAACGQgQYKVViVZv+NJSpLQIIGBBwGp/RoBloXVQBgQCBQiwAqHYDQEEEEAAgQwECLDSqkSrN3xpKVJaBBCwIGC1PyPAstA6KAMCgQIEWIFQ7IYAAggggEAGAgRYaVWi1Ru+tBQpLQIIWBCw2p8RYFloHZQBgUABAqxAKHZDAAEEEEAgAwECrLQq0eoNX1qKlBYBBCwIWO3PCLAstA7KgECgAAFWIBS7IYAAAgggkIEAAVZalWj1hi8tRUqLAAIWBKz2ZwRYFloHZUAgUIAAKxCK3RBAAAEEEMhAgAArrUq0esOXliKlRQABCwJW+zMCLAutgzIgEChAgBUIxW4IIIAAAghkIECAlVYlWr3hS0uR0iKAgAUBq/0ZAZaF1kEZEAgUIMAKhGI3BBBAAAEEMhAgwEqrEq3e8KWlSGkRQMCCgNX+jADLQuugDAgEChBgBUKxGwIIIIAAAhkIEGClVYlWb/jSUqS0CCBgQcBqf0aAZaF1UAYEAgUIsAKh2A0BBBBAAIEMBAiw0qpEqzd8aSlSWgQQsCBgtT8jwLLQOigDAoECBFiBUOyGAAIIIIBABgIEWGlVotUbvrQUKS0CCFgQsNqfEWBZaB2UAYFAAQKsQCh2QwABBBBAIAMBAqy0KtHqDV9aipQWAQQsCFjtzwiwLLQOyoBAoAABViAUuyGAAAIIIJCBAAFWWpVo9YYvLUVKiwACFgSs9mcEWBZaB2VAIFCAACsQit0QQAABBBDIQIAAK61KtHrDl5YipUUAAQsCVvszAiwLrYMyIBAoQIAVCMVuCCCAAAIIZCBAgJVWJVq94UtLkdIigIAFAav9GQGWhdZBGRAIFCDACoRiNwQQQAABBDIQIMBKqxKt3vClpUhpEUDAgoDV/owAy0LroAwIBAoQYAVCsRsCCCCAAAIZCBBgpVWJVm/40lKktAggYEHAan9GgGWhdVAGBAIFCLACodgNAQQQQACBDAQIsNKqRKs3fGkpUloEELAgYLU/I8Cy0DooAwKBAgRYgVDshgACCCCAQAYCBFhpVaLVG760FCktAghYELDanxFgWWgdlAGBQAECrEAodkMAAQQQQCADAQKstCrR6g1fWoqUFgEELAhY7c8IsCy0DsqAQKAAAVYgFLshgAACCCCQgQABVlqVaPWGLy1FSosAAhYErPZnBFgWWgdlQCBQgAArEIrdEEAAAQQQyECAACutSrR6w5eWIqVFAAELAlb7MwIsC62DMiAQKECAFQjFbggggAACCGQgQICVViVaveFLS5HSIoCABQGr/RkBloXWQRkQCBQgwAqEYjcEEEAAAQQyECDASqsSrd7wpaVIaRFAwIKA1f6MAMtC66AMCAQKEGAFQrEbAggggAACGQgQYKVViVZv+NJSpLQIIGBBwGp/RoBloXVQBgQCBQiwAqHYDQEEEEAAgQwECLDSqkSrN3xpKVJaBBCwIGC1PyPAstA6KAMCgQIEWIFQ7IYAAggggEAGAgRYaVWi1Ru+tBQpLQIIWBCw2p8RYFloHZQBgUABAqxAKHZDAAEEEEAgAwECrLQq0eoNX1qKlBYBBCwIWO3PCLAstA7KgECgAAFWIBS7IYAAAgggkIEAAVZalWj1hi8tRUqLAAIWBKz2ZwRYFloHZUAgUIAAKxCK3RBAAAEEEMhAgAArrUq0esOXliKlRQABCwJW+zMCLAutgzIgEChAgBUIxW4IIIAAAghkIECAlVYlWr3hS0uR0iKAgAUBq/0ZAZaF1kEZEAgUIMAKhGI3BBBAAAEEMhAgwEqrEq3e8KWlSGkRQMCCgNX+jADLQuugDAgEChBgBUKxGwIIIIAAAhkIEGClVYlWb/jSUqS0CCBgQcBqf0aAZaF1UAYEAgUIsAKh2A0BBBBAAIEMBAiw0qpEqzd8aSlSWgQQsCBgtT8jwLLQOigDAoECBFiBUOyGAAIIIIBABgIEWGlVotUbvrQUKS0CCFgQsNqfEWBZaB2UAYFAAQKsQCh2QwABBBBAIAMBAqy0KtHqDV9aipQWAQQsCFjtzwiwLLQOyoBAoAABViAUuyGAAAIIIJCBAAFWWpVo9YYvLUVKiwACFgSs9mcEWBZaB2VAIFCAACsQit0QQAABBBDIQIAAK61KtHrDl5YipUUAAQsCVvszAiwLrYMyIBAoQIAVCMVuCCCAAAIIZCBAgJVWJVq94UtLkdIigIAFAav9GQGWhdZBGRAIFCDACoRiNwQQQAABBDIQIMBKqxKt3vClpUhpEUDAgoDV/owAy0LroAwIBAoQYAVCsRsCCCCAAAIZCBBgpVWJVm/40lKktAggYEHAan9GgGWhdVAGBAIFCLACodgNAQQQQACBDAQIsNKqRKs3fGkpUloEELAgYLU/I8Cy0DooAwKBAgRYgVDshgACCCCAQAYCBFhpVaLVG760FCktAghYELDanxFgWWgdlAGBQAECrEAodkMAAQQQQCADAQKstCrR6g1fWoqUFgEELAhY7c8IsCy0DsqAQKAAAVYgFLshgAACCCCQgQABVlqVaPWGLy1FSosAAhYErPZnBFgWWgdlQCBQgAArEIrdEEAAAQQQyECAACutSrR6w5eWIqVFAAELAlb7MwIsC62DMiAQKECAFQjFbggggAACCGQgQICVViVaveFLS5HSIoCABQGr/RkBloXWQRkQCBQgwAqEYjcEEEAAAQQyECDASqsSrd7wpaVIaRFAwIKA1f6MAMtC66AMCAQKEGAFQrEbAggggAACGQgQYKVViVZv+NJSpLQIIGBBwGp/RoBloXVQBgQCBQiwAqHYDQEEEEAAgQwECLDSqkSrN3xpKVJaBBCwIGC1PyPAstA6KAMCgQIEWIFQ7IYAAggggEAGAgRYaVWi1Ru+tBQpLQIIWBCw2p8RYFloHZQBgUABAqxAKHZDAAEEEEAgAwECrLQq0eoNX1qKlBYBBCwIWO3PCLAstA7KgECgAAFWIBS7IYAAAgggkIEAAVZalWj1hi8tRUqLAAIWBKz2ZwRYFloHZUAgUIAAKxCK3RBAAAEEEMhAgAArrUq0esOXliKlRQABCwJW+zMCLAutgzIgEChAgBUIxW4IIIAAAghkIECAlVYlWr3hS0uR0iKAgAUBq/0ZAZaF1kEZEAgUIMAKhGI3BBBAAAEEMhAgwEqrEq3e8KWlSGkRQMCCgNX+jADLQuugDAgEChBgBUKxGwIIIIAAAhkIEGClVYlWb/jSUqS0CCBgQcBqf0aAZaF1UAYEAgUIsAKh2A0BBBBAAIEMBAiw0qpEqzd8aSlSWgQQsCBgtT8jwLLQOigDAoECBFiBUOyGAAIIIIBABgIEWGlVotUbvrQUKS0CCFgQsNqfEWBZaB2UAYFAAQKsQCh2QwABBBBAIHGBG1xvjeKYR74r8auYV/Gt3vDNqxa4WgQQGEPAan9GgDVG7XIMBJYkQIC1JGhOgwACCCCAwMQCm95mq+IpWxw4cSk4fYyA1Ru+mGtgXwQQQEACVvszAizaJwIJCRBgJVRZFBUBBBBAAIGeAtdfbfXiwAcdVWyw9h16HoGPTSFg9YZvCgvOiQACaQtY7c8IsNJuV5R+ZgIEWDOrcC4XAQQQQGBWAnpscJP/s2mx3V13I7xKsOat3vAlSEmREUBgYgGr/RkB1sQNg9MjECNQBViXXXZZzMfYFwEEEDAnYHVgZA6KAiGAQDIC9GvJVBUFRQABj4DV/owAi6aLQEICBFgJVRZFRQABp4DVgRHVhgACCPQVoF/rK8fnEEDAmoDV/owAy1pLoTwIOAQIsGgeCCCQi4DVgVEuvlwHAggsX4B+bfnmnBEBBBYjYLU/I8BaTH1zVAQWIkCAtRBWDooAAhMIWB0YTUDBKRFAIBMB+rVMKpLLQAAB3kJIG0AAgeECBFjDDTkCAgjYEOBGz0Y9UAoEEBhPgH5tPEuOhAAC0wpY7c+YgTVtu+DsCEQJEGBFcbEzAggYFrA6MDJMRtEQQMC4AP2a8QqieAggECxgtT8jwAquQnZEYHoBAqzp64ASIIDAOAJWB0bjXB1HQQCBOQrQr82x1rlmBPIUsNqfEWDl2d64qkwFCLAyrVguC4EZClgdGM2wKrhkBBAYSYB+bSRIDoMAApMLWO3PCLAmbxoUAIFwAQKscCv2RAAB2wJWB0a21SgdAghYFqBfs1w7lA0BBGIErPZnBFgxtci+CEwsQIA1cQVwegQQGE3A6sBotAvkQAggMDsB+rXZVTkXjEC2Alb7MwKsbJscF5ajAAFWjrXKNSEwTwGrA6N51gZXjQACYwjQr42hyDEQQMCCgNX+jADLQuugDAgEChBgBUKxGwIImBewOjAyD0cBEUDArAD9mtmqoWAIIBApYLU/I8CKrEh2R2BKAQKsKfU5NwIIjClgdWA05jVyLAQQmJcA/dq86purRSBnAav9GQFWzq2Oa8tOgAAruyrlghCYrYDVgdFsK4QLRwCBwQL0a4MJOQACCBgRsNqfEWAZaSAUA4EQAQKsECX2QQCBFASsDoxSsKOMCCBgU4B+zWa9UCoEEIgXsNqfEWDF1yWfQGAyAQKsyeg5MQIIjCxgdWA08mVyOAQQmJEA/dqMKptLRSBzAav9GQFW5g2Py8tLgAArr/rkahCYs4DVgdGc64RrRwCBYQL0a8P8+DQCCNgRsNqfEWDZaSOUBAGvAAGWl4gdEEAgEQGrA6NE+CgmAggYFKBfM1gpFAkBBHoJWO3PCLB6VScfQmAaAQKsadw5KwIIjC9gdWA0/pVyRAQQmIsA/dpcaprrRCB/Aav9GQFW/m2PK8xIgAAro8rkUhCYuYDVgdHMq4XLRwCBAQL0awPw+CgCCJgSsNqfEWCZaiYUBgG3AAEWLQQBBHIRsDowysWX60AAgeUL0K8t35wzIoDAYgSs9mcEWIupb46KwEIECLAWwspBEUBgAgGrA6MJKDglAghkIkC/lklFchkIIFBY7c8IsGicCCQkQICVUGVRVAQQcApYHRhRbQgggEBfAfq1vnJ8DgEErAlY7c8IsKy1FMqDgEOAAIvmgQACuQhYHRjl4st1IIDA8gXo15ZvzhkRQGAxAlb7MwKsxdQ3R0VgIQIEWAth5aAIIDCBgNWB0QQUnBIBBDIRoF/LpCK5DAQQ4BFC2gACCAwXIMAabsgREEDAhgA3ejbqgVIggMB4AvRr41lyJAQQmFbAan/GDKxp2wVnRyBKgAArioudEUDAsIDVgZFhMoqGAALGBejXjFcQxUMAgWABq/0ZAVZwFbIjAtMLEGBNXweUAAEExhGwOjAa5+o4CgIIzFGAfm2Otc41I5CngNX+jAArz/bGVWUqQICVacVyWQjMUMDqwGiGVcElI4DASAL0ayNBchgEEJhcwGp/RoA1edOgAAiECxBghVuxJwII2BawOjCyrUbpEEDAsgD9muXaoWwIIBAjYLU/I8CKqUX2RWBiAQKsiSuA0yOAwGgCVgdGo10gB0IAgdkJ0K/Nrsq5YASyFbDanxFgZdvkuLAcBQiwcqxVrgmBeQpYHRjNsza4agQQGEOAfm0MRY6BAAIWBKz2ZwRYFloHZUAgUIAAKxCK3RBAwLyA1YGReTgKiAACZgXo18xWDQVDAIFIAav9GQFWZEWyOwJTChBgTanPuRFAYEwBqwOjMa+RYyGAwLwE6NfmVd9cLQI5C1jtzwiwcm51XFt2AgRY2VUpF4TAbAWsDoxmWyFcOAIIDBagXxtMyAEQQMCIgNX+jADLSAOhGAiECBBghSixDwIIpCBgdWCUgh1lRAABmwL0azbrhVIhgEC8gNX+jAArvi75BAKTCRBgTUbPiRFAYGQBqwOjkS+TwyGAwIwE6NdmVNlcKgKZC1jtzwiwMm94XF5eAgRYedUnV4PAnAWsDozmXCdcOwIIDBOgXxvmx6cRQMCOgNX+jADLThuhJAh4BQiwvETsgAACiQhYHRglwkcxEUDAoAD9msFKoUgIINBLwGp/RoDVqzr5EALTCBBgTePOWRFAYHwBqwOj8a+UIyKAwFwE6NfmUtNcJwL5C1jtzwiw8m97XGFGAgRYGVUml4LAzAWsDoxmXi1cPgIIDBCgXxuAx0cRQMCUgNX+jADLVDOhMAi4BQiwaCEIIJCLgNWBUS6+XAcCCCxfgH5t+eacEQEEFiNgtT8jwFpMfXNUBBYiQIC1EFYOigACEwhYHRhNQMEpEUAgEwH6tUwqkstAAIHCan9GgEXjRCAhAQKshCqLoiKAgFPA6sCIakMAAQT6CtCv9ZXjcwggYE3Aan9GgGWtpVAeBBwCBFg0DwQQyEXA6sAoF1+uAwEEli9Av7Z8c86IAAKLEbDanxFgLaa+OSoCCxEgwFoIKwdFAIEJBKwOjCag4JQIIJCJAP1aJhXJZSCAAI8Q0gYQQGC4AAHWcEOOgAACNgS40bNRD5QCAQTGE6BfG8+SIyGAwLQCVvszZmBN2y44OwJRAgRYUVzsjAAChgWsDowMk1E0BBAwLkC/ZryCKB4CCAQLWO3PCLCCq5AdEZhegABr+jqgBAggMI6A1YHROFfHURBAYI4C9GtzrHWuGYE8Baz2ZwRYebY3ripTAQKsTCuWy0JghgJWB0YzrAouGQEERhKgXxsJksMggMDkAlb7MwKsyZsGBUAgXIAAK9yKPRFAwLaA1YGRbTVKhwAClgXo1yzXDmVDAIEYAav9GQFWTC2yLwITCxBgTVwBnB4BBEYTsDowGu0CORACCMxOgH5tdlXOBSOQrYDV/owAK9smx4XlKECAlWOtck0IzFPA6sBonrXBVSOAwBgC9GtjKHIMBBCwIGC1PyPAstA6KAMCgQIEWIFQ7IYAAuYFrA6MzMNRQAQQMCtAv2a2aigYAghECljtzwiwIiuS3RGYUoAAa0p9zo0AAmMKWB0YjXmNHAsBBOYlQL82r/rmahHIWcBqf0aAlXOr49qyEyDAyq5KuSAEZitgdWA02wrhwhFAYLAA/dpgQg6AAAJGBKz2ZwRYRhoIxUAgRIAAK0SJfRBAIAUBqwOjFOwoIwII2BSgX7NZL5QKAQTiBaz2ZwRY8XXJJxCYTIAAazJ6TowAAiMLWB0YjXyZHA4BBGYkQL82o8rmUhHIXMBqf0aAlXnD4/LyEiDAyqs+uRoE5ixgdWA05zrh2hFAYJgA/dowPz6NAAJ2BKz2ZwRYdtoIJUHAK0CA5SViBwQQSETA6sAoET6KiQACBgXo1wxWCkVCAIFeAlb7MwKsXtXJhxCYRoAAaxp3zooAAuMLWB0YjX+lHBEBBOYiQL82l5rmOhHIX8Bqf0aAlX/b4wozEiDAyqgyuRQEZi5gdWA082rh8hFAYIAA/doAPD6KAAKmBKz2ZwRYppoJhUHALUCARQtBAIFcBKwOjHLx5ToQQGD5AvRryzfnjAggsBgBq/0ZAdZi6pujIrAQAQKshbByUAQQmEDA6sBoAgpOiQACmQjQr2VSkVwGAggUVvszAiwaJwIJCRBgJVRZFBUBBJwCVgdGVBsCCCDQV4B+ra8cn0MAAWsCVvszAixrLYXyIOAQIMCieSCAQC4CVgdGufhyHQggsHwB+rXlm3NGBBBYjIDV/owAazH1zVERWIgAAdZCWDkoAghMIGB1YDQBBadEAIFMBOjXMqlILgMBBHiEkDaAAALDBQiwhhtyBAQQsCHAjZ6NeqAUCCAwngD92niWHAkBBKYVsNqfMQNr2nbB2RGIEiDAiuJiZwQQMCxgdWBkmIyiIYCAcQH6NeMVRPEQQCBYwGp/RoAVXIXsiMD0AgRY09cBJUAAgXEErA6Mxrk6joIAAnMUoF+bY61zzQjkKWC1PyPAyrO9cVWZChBgZVqxXBYCMxSwOjCaYVVwyQggMJIA/dpIkBwGAQQmF7DanxFgTd40KAAC4QIEWOFW7IkAArYFrA6MbKtROgQQsCxAv2a5digbAgjECFjtzwiwYmqRfRGYWIAAa+IK4PQIIDCagNWB0WgXyIEQQGB2AvRr/7e9OwG2pKrvB35kC4thBNksMCiRQhFBhURQVCDsCAKiYRE0ShJRJCq7CwSURQSrIogSwRJQ0EFFUUEUUUSMKFiJEYVgkcIQZFFxQygR/NevKz3/y5v33vS7fW7fc/t+uiplmOk+y+f0nOr3fadPT92Q6zCB3gqUOp8JsHp7y+lYHwUEWH0cVX0iMJ0CpT4YTedo6DUBAjkEzGs5FJVBgEAJAqXOZwKsEu4ObSDQUECA1RDKaQQIFC9Q6oNR8XAaSIBAsQLmtWKHRsMIEFigQKnzmQBrgQPpdALjFBBgjVNf3QQI5BQo9cEoZx+VRYDAdAmY16ZrvPWWQJ8FSp3PBFh9vuv0rXcCAqzeDakOEZhagVIfjKZ2QHScAIHWAua11oQKIECgEIFS5zMBViE3iGYQaCIgwGqi5BwCBCZBoNQHo0mw00YCBMoUMK+VOS5aRYDAwgVKnc8EWAsfS1cQGJuAAGts9ComQCCzQKkPRpm7qTgCBKZIwLw2RYOtqwR6LlDqfCbA6vmNp3v9EhBg9Ws89YbANAuU+mA0zWOi7wQItBMwr7XzczUBAuUIlDqfCbDKuUe0hMAyBQRYyyRyAgECEyJQ6oPRhPBpJgECBQqY1wocFE0iQGAogVLnMwHWUMPpIgLjERBgjcddrQQI5Bco9cHByYySAAAgAElEQVQof0+VSIDAtAiY16ZlpPWTQP8FSp3PBFj9v/f0sEcCAqweDaauEJhygVIfjKZ8WHSfAIEWAua1FnguJUCgKIFS5zMBVlG3icYQmF9AgOUOIUCgLwKlPhj1xVc/CBDoXsC81r25GgkQGI1AqfOZAGs0461UAiMREGCNhFWhBAiMQaDUB6MxUKiSAIGeCJjXejKQukGAQCp1PhNguTkJTJCAAGuCBktTCRCYV6DUByPDRoAAgWEFzGvDyrmOAIHSBEqdzwRYpd0p2kNgHoE6wLpjo/M4ESBAgAABAgQIECBAgMAIBBattnzaYYvV01v2Xi8952mrjqCGsosUYJU9PlpHYCIEBFgTMUwaSYAAAQIECBAgQIBADwRWXmm5dPV7Npm6EEuA1YObVxcIjFtAgDXuEVA/AQIECBAgQIAAAQLTJLDPC9dIF7xlo2nqsj2wpmq0dZbAiAQEWCOCVSwBAgQIECBAgAABAgTmEPjl4i2nysYKrKkabp0lMBoBAdZoXJVKgAABAgQIECBAgACBuQQEWGXcGzZxL2MctIJAIwEBViMmJxEgQIAAAQIECBAgQCCbgAArG2WrggRYrfhcTKBbAQFWt95qI0CAAAECBAgQIECAgACrjHtAgFXGOGgFgUYCAqxGTE4iQIAAAQIECBAgQIBANgEBVjbKVgUJsFrxuZhAtwICrG691UaAAAECBAgQIECAAAEBVhn3gACrjHHQCgKNBARYjZicRIAAAQIECBAgQIAAgWwCAqxslK0KEmC14nMxgW4FBFjdequNAAECBAgQIECAAAECAqwy7gEBVhnjoBUEGgkIsBoxOYkAAQIECBAgQIAAAQLZBARY2ShbFSTAasXnYgLdCgiwuvVWGwECBAgQIECAAAECBARYZdwDAqwyxkErCDQSEGA1YnISAQIECBAgQIAAAQIEsgkIsLJRtipIgNWKz8UEuhUQYHXrrTYCBAgQIECAAAECBAgIsMq4BwRYZYyDVhBoJCDAasTkJAIECBAgQIAAAQIECGQTEGBlo2xVkACrFZ+LCXQrIMDq1lttBAgQIECAAAECBAgQEGCVcQ8IsMoYB60g0EhAgNWIyUkECBAgQIAAAQIECBDIJiDAykbZqiABVis+FxPoVkCA1a232ggQIECAAAECBAgQICDAKuMeEGCVMQ5aQaCRgACrEZOTCBAgQIAAAQIECBAgkE1AgJWNslVBAqxWfC4m0K2AAKtbb7URIECAAAECBAgQIEBAgFXGPSDAKmMctIJAIwEBViMmJxEgQIAAAQIECBAgQCCbgAArG2WrggRYrfhcTKBbAQFWt95qI0CAAAECBAgQIECAgACrjHtAgFXGOGgFgUYCAqxGTE4iQIAAAQIECBAgQIBANgEBVjbKVgUJsFrxuZhAtwICrG691UaAAAECBAgQIECAAAEBVhn3gACrjHHQCgKNBARYjZicRIAAAQIECBAgQIAAgWwCAqxslK0KEmC14nMxgW4FBFjdequNAAECBAgQIECAAAECAqwy7gEBVhnjoBUEGgkIsBoxOYkAAQIECBAgQIAAAQLZBARY2ShbFSTAasXnYgLdCgiwuvVWGwECBAgQIECAAAECBARYZdwDAqwyxkErCDQSEGA1YnISAQIECBAgQIAAAQIEsgkIsLJRtipIgNWKz8UEuhUQYHXrrTYCBAgQIECAAAECBAgIsMq4BwRYZYyDVhBoJCDAasTkJAIECBAgQIAAAQIECGQTEGBlo2xVkACrFZ+LCXQrIMDq1lttBAgQIECAAAECBAgQEGCVcQ8IsMoYB60g0EhAgNWIyUkECBAgQIAAAQIECBDIJiDAykbZqiABVis+FxPoVkCA1a232ggQIECAAAECBAgQICDAKuMeEGCVMQ5aQaCRgACrEZOTCBAgQIAAAQIECBAgkE1AgJWNslVBAqxWfC4m0K2AAKtbb7URIECAAAECBAgQIEBAgFXGPSDAKmMctIJAIwEBViMmJxEgQIAAAQIECBAgQCCbgAArG2WrggRYrfhcTKBbAQFWt95qI0CAAAECBAgQIECAgACrjHtAgFXGOGgFgUYCAqxGTE4iQIAAAQIECBAgQIBANgEBVjbKVgUJsFrxuZhAtwICrG691UaAAAECBAgQIECAAAEBVhn3gACrjHHQCgKNBARYjZicRIAAAQIECBAgQIAAgWwCAqxslK0KEmC14nMxgW4FBFjdequNAAECBAgQIECAAAECAqwy7gEBVhnjoBUEGgkIsBoxOYkAAQIECBAgQIAAAQLZBARY2ShbFSTAasXnYgLdCgiwuvVWGwECBAgQIECAAAECBARYZdwDAqwyxkErCDQSEGA1YnISAQIECBAgQIAAAQIEsgkIsLJRtipIgNWKz8UEuhUQYHXrrTYCBAgQIECAAAECBAgIsMq4BwRYZYyDVhBoJCDAasTkJAIECBAgQIAAAQIECGQTEGBlo2xVkACrFZ+LCXQrIMDq1lttBAgQIECAAAECBAgQEGCVcQ8IsMoYB60g0EhAgNWIyUkECBAgQIAAAQIECBDIJiDAykbZqiABVis+FxPoVkCA1a232ggQIECAAAECBAgQICDAKuMeEGCVMQ5aQaCRgACrEZOTCBAgQIAAAQIECBAgkE1AgJWNslVBAqxWfC4m0K2AAKtbb7URIECAAAECBAgQIEBAgFXGPSDAKmMctIJAIwEBViMmJxEgQIAAAQIECBAgQCCbgAArG2WrggRYrfhcTKBbAQFWt95qI0CAAAECBAgQIECAgACrjHtAgFXGOGgFgUYCAqxGTE4iQIAAAQIECBAgQIBANgEBVjbKVgUJsFrxuZhAtwICrG691UaAAAECBAgQIECAAAEBVhn3gACrjHHQCgKNBARYjZicRIAAAQIECBAgQIAAgWwCAqxslK0KEmC14nMxgW4FBFjdequNAAECBAgQIECAAAECAqwy7gEBVhnjoBUEGgkIsBoxOYkAAQIECBAgQIAAAQLZBARY2ShbFSTAasXnYgLdCgiwuvVWGwECBAgQIECAAAECBARYZdwDAqwyxkErCDQSEGA1YnISAQIECBAgQIAAAQIEsgkIsLJRtipIgNWKz8UEuhUQYHXrrTYCBAgQIECAAAECBAgIsMq4BwRYZYyDVhBoJCDAasTkJAIECBAgQIAAAQIECGQTEGBlo2xVkACrFZ+LCXQrIMDq1lttBAgQIECAAAECBAgQEGCVcQ8IsMoYB60g0EhAgNWIyUkECBAgQIAAAQIECBDIJiDAykbZqiABVis+FxPoVkCA1a232ggQIECAAAECBAgQICDAKuMeEGCVMQ5aQaCRgACrEZOTCBAgQIAAAQIECBAgkE1AgJWNslVBExNg/elPf0pvfvOb0wc/+MG00korpW984xtpm222mbPz733ve9Nxxx2XDjnkkHThhRe2Qqov/t3vfpde9rKXpe9973vpm9/8Ztpyyy2rv3rNa16TLrroonT66aenY489NktdcxVS1xV//4IXvCBdffXVadGiRfPW+c///M/ppJNOqs7J6THSji6j8EcffTR9+ctfTqeddlr6t3/7t/TYY4+l5ZZbrronTj311PTiF784PeEJT1iqlIceeiidf/756ayzzkp33nln9ffPfvaz0wknnJBe8YpXpOWXX36pa37zm9+kD3/4w+ncc89dcs1qq62WDjjggHTiiSemDTbYoBHFpz71qeqagw8+eOh7UoDViNpJBAgQIECAAAECBAgQyCYgwMpG2aqgiQmw/vu//7sKJe6+++4UYdab3vSmdPbZZ88aUoTINARYTYK8Bx54IO28887ppptu6k2A9cgjj6QjjjiiCpXiiDBpzTXXTL/85S/Tgw8+WP3ZkUceWYVbK6644pJ/IBFeveENb6jCxjjWXnvt9Mc//jGF0VzXRMi1xx57pFtuuWXJNeH+s5/9rArNVl111bR48eLqnPmOuH677bZLP//5z1uFiAKsVvOdiwkQIECAAAECBAgQILBgAQHWgslGcsHEBFif+MQn0qtf/eq00047pf/8z/+sVspcf/316elPf/qsMKMIsOYagXGswIrVRRHkxQqgWGE11/Gtb30rbb/99lVQE0cfVmB9/OMfr1YxPelJT0qf/OQnq4AuPGJV1sc+9rH0D//wD5XNpz/96bTvvvsuoYlVV0cddVTaaKON0he/+MX0rGc9qzrvK1/5Stp///1TrLS6/PLL01577VVdE0HZQQcdlC677LIqPL3kkkuWrLaKcw877LDqz57xjGeka6+9Nj31qU+ddRh+/etfV6u7vva1r7UeAwHWSOZBhRIgQIAAAQIECBAgQGBOAQFWGTfHRARYsXJmn332qV6Xi1Ai/i+Ci1iBdfjhh09lgLXLLrukr3/962nzzTevApg11lhjVodYqfShD32oWv1zzTXXTHyA9fDDD1dh0JVXXjnr+EcgFa8Dvuc976nOi/tkhRVWSPfee29lcNttt1XX7rrrro/zqkOxcI0Qa5VVVkk//vGP07bbbluttIqwdLPNNnvcNb/4xS/SbrvtVr1SGtdH2DXziPa8733vq15nff7zn59uvvnmVmMgwCpj4tQKAgQIECBAgAABAgSmR0CAVcZYT0SAFXscRfjwlKc8Jd1www1VmBB7Cc23B9TgCqzY/+mf/umfqlU3EUZssskm6eSTT15qz6N4LWzrrbeuRiZCsngNLeqKlT7HHHNMeuMb35he/vKXF7EHVuy1FfuARSASQVYELTOPOrR54hOfWK3CiiBlthVY0e/YWyxCmHpfqHo/qeOPP74Ke+q9oSIQi+Dwta99bfroRz+61CucEdi87nWvq1ZCDQaM8eff/e5307vf/e4qcIvVTfF6X6yeOuOMM9Kmm27a6F/Efffdl/bee+90++23V3tg1fuQDV78hS98oVpF9dKXvrQa8+h/hHdRV5w/W+B31113VWMfYWmsWovVWXHNgQceWO2RFWVGOTOPZa2+i/tnxx13rNoSZhFytVkFJ8BqdJs4iQABAgQIECBAgAABAtkEBFjZKFsVNBEBVr0Jeb3vVYQY862mCZE6wIrXxeJ1r9h7aOaeR3//939fBTf1Pkl1gBXnRlgW+27F/95///3pX/7lX6pXGEvZxD02jI+wJcK5t7/97emUU05Z6kaIgGf33XevViTFiqLZNrWPUClWHf3qV7+qNkGP/sZR7/FUWx599NFVWFW/krj++utXYWL87+Dxv//7v+lFL3pR+u1vf7skCIqwKoKweIUvjnrPqnvuuacKsuI488wz09ve9rY59zRbyF1ev246GGC9//3vrwLJCKQiqJu5wXu9Qf91112XrrjiirTnnnsus8p4LTNePfzMZz4z6wb+cZ/usMMO1d5csel/rOiKYE2AtUxaJxAgQIAAAQIECBAgQKAYAQFWGUNRfIA1+OpXrJyJ1Sxx1CuBIkC4+OKLq9fEBo86wIo/e+Yzn5niC3Dxut3gnkcR2sTrdbGxdx3axCqcn/70p9U+SREAbbzxxkv2j4rX10oKsMLiJS95SbV6aeaqovqrjR/5yEeqlVoRoMwMsGJvpgivbrzxxvSOd7yj+r8IuuKIcCzO/8AHPlBZfPvb307rrrtuGrzm85///JL9omr7eGUvVscNjkv9el4EhbHxeqxaihVdsWfVOeecUwVXcQzuPzXsP4/B100H9wer75f4kmX0abZjWaupZl7zwx/+sNob6/e///1SX8WMYC4C1/ji4aWXXpr+9m//tlrFJcAadmRdR4AAAQIECBAgQIAAgfEICLDG4z6z1uIDrDoQmfm6YP1aYXwFbrb9ieoAK/4+wpuZr5rVocpgufUKrAiwYoVTvKY3eNSrdGLPo8EyFxp8tBn6wboiIIlALVZCzXyNsF4J9bSnPa16jS5Wms0MsOL1wwia/uzP/qzaYDwCqsHjjjvuqFZTxQq2wf7WtjPDw1iRFJurx5hFaBN/Pxh4zWY6uGfV4P5TwxjV+03FuMVKsmhzbLAeR5MxanJO3a7Bjdlf+cpXplj1NfjFw1iV9apXvSq9/vWvX7LKT4A1zKi6hgABAgQIECBAgAABAuMVEGCN17+uvegAazAQmRl+zLXSpu5YHbIMbuQ9SF7veRThTARgW2yxRfXaXL0CKzb6jg26Sw6wIqip+znzNcJ4DS7266r3oRrmq4yDr1QOBlj1yqN4FXDwS5DxymWsSIrVcPXrhRH2xat8ixYtqv4sVnPNPOrN0uPP6/2nFvrPI8KrCOlir7M4Fi9eXO1xVh9Nwqkm50R5EV4deuih1T5psULvq1/9atpwww2X1PWTn/ykWhkXe2YN/p0Aa6Gj6nwCBAgQIECAAAECBAiMX0CANf4xiBYUHWDVQUk0dLZVVvH6WbwSFq8IxmtygyuI6sAm9oaKcGfmMdueR3MFNvW1pa3AigCrNoqVRvVrhHXwF69A1m5NAqzoX3xZ7/vf/37lGa8IxqbuM1exDYaH9UqrMKr3nqr3Kot9pmbbUH3mWMSeYxFyRZA1+Jpo038i8bpe9O9d73pXtY/XBRdcUK24Gtznqkk41eSc2Lcr9kKLFWsRxsXqttjwffAe2Xfffau/D/+ddtppyd8JsJqOqPMIECBAgAABAgQIECBQjoAAq4yxKDrAqjdvb0I1GKTE+XVgM9tra/H34wqw6hBjZp/metVx5nkzQ5Y6TIrgpw5/6pVQm222WbWvVOxrNVeAFSvQIuT713/912oj98EjwqD4auNsbTvvvPOqvcPq1wgjNIsVT1ddddXjQqgmAdYwG6jX7XzwwQfT4YcfXn31MF7hixBtv/32W2qT9tjf69RTT51zw/sor7aNzebrfbkGPSJgi3Dq1ltvrb5M+LnPfW7JK4px3uArjO985zurL10OhmgCrCb/kp1DgAABAgQIECBAgACBsgQEWGWMR7EB1uDeSfH1wJVXXnlWsfjCW4QYM/dPWsgKrPp1wS5WYOUOsAKlXolWb1Ber4SKDdP/8R//sXKbLcAa3Mcpwp947S32vNpqq63S8573vOq6+O9YITVzH7E6JItzYpVXbHC/7bbbVquSBjeUbxJg1Suw/uu//mupvbzm+2cSr4Hus88+6aabbkprrbVW9fXAbbbZZtZL2n6F8Etf+lK1p1Vs2L7zzjtXe3ytueaaj6trMIhr8s/7L/7iL9J3vvOdJV9+bHJNjE0cd2x0XpPTnUOAAAECBAgQIECAAAECLQUEWC0BM11ebIAVr1/tvvvuKX7Ir/dTmq3P9XkRwMRrb3WAUQc2Bx54YIoN2wdXwlQBwP9tUB7h18w9sGYLbOKaEl8hjHbVe0itt9566ZprrqleqwyzwT2nZguw6lVUs+3jFOXW+4Q98MADSwVYg/uThW/YxIqswS//RRmxUXwEY6uvvvqce2DVr0HGiq+me2DFPlNxf9x+++1V4HbZZZel2LB+riNcIniKzfxnfrFx8H74wx/+8Lg2xKqq2E8r7qNYjfbWt761WrFWf61xsL64l2LT9vhi42xHGIVl3KsxVrFvVmz2vs466zT+5yzAakzlRAIECBAgQIAAAQIECGQREGBlYWxdSJEB1mA4Mrif0my9HVypNXhuHdjM/BpdXUasTjrssMOqvZdiH6PYcLuLFVhtR2y2fZpi9VP9+t65556bTjrppGrlVHwNMDZUj2O2AKsu65BDDkkXXnjhUk2rv9Q41+uN9UbxEe5EGyJMnLlSayFfIRwci/mcYl+u2Fsqwqu5VkPNvP7ee+9N2223XbrttttSrLjbddddH3dK3deZK/nqrwlGeBWGRx55ZFp++eWHGkavEA7F5iICBAgQIECAAAECBAiMVUCANVb+JZUXGWDVr6fdfffds4YNM+nqvbLWX3/9JV/FqwObODe+jHfJJZekDTbYoNqnKIKEAw44oApdYo+ovfbaqypyUgOsaHu9miq+DBgrgebaE2wwrKqNYpVbhDqxr1McsSn6pz71qer1w3hlbq4Aqw6FYrweffTR9Dd/8zdL9twaHKM6HIqVRxEcRnAWIVBcE68/1vtNDY7FXP88ItyMFWZRTtQXAVN84bDJEXtbHXXUUdVrjlHX5ptvXt0PsSIr9vKKsC2+LBj7XMURK9AiKIs9r8Lq6KOPXmolX5N663MEWAvRci4BAgQIECBAgAABAgTKEBBglTEORQZY9Z5Om266abruuuuq/Y3mO+pX0GIT8rPPPrva1LsOZ/bYY4/q1bX4u1iNFaFVvMYVR2zqfcwxxyxZUTPJAVb9SmR8JW8wyKvdZluBNbiSKc6LvcZWWmmlKsiLFUfxOmYEWP/xH/9RBVy77bbbUsNwxBFHVOZx1PYzT4pA7Pjjj08RIMURIVvsHxVtjb+L48wzz6yCrJmves4sq34lMdq1rGPmiq4IqA499NAqpKr7G4FYfT/E6qrTTjutesUvjsEQdFl1zfWxgMHrBFjLUvT3BAgQIECAAAECBAgQKE9AgFXGmBQXYA1uhD1zP6W5yCKEiBU0sRrnBS94Qbr66qurFTrHHXdcimBhzz33rPZnir2u4th6662rcCJWZg0GJpMcYA0avPa1r00f/ehHH9e3ub5CGKuM4pXDeIUwwqTYhyqCqwic4jW7E044oQr65nqVM/as2n777as9rubbvypWOoV/lHXttddWdUVQFKudoo4IK5sc9UqzJufO9kpifLXx/PPPr8K0CPDiiJVn0YZ4DbN+PbB+LTOCuyaHAKuJknMIECBAgAABAgQIECAweQICrDLGrLgAqwwWrWgqUAdY++23X7r44ouX7LnV9HrnLUzAJu4L83I2AQIECBAgQIAAAQIE2goIsNoK5rlegJXHcSpLiVVVsR/VBz/4wfT5z39+yV5iU4nRUacFWB1Bq4YAAQIECBAgQIAAAQL/JyDAKuNWEGCVMQ4T04oIrerX/+rNzzfeeON01VVXpSc/+ckT049JbagAa1JHTrsJECBAgAABAgQIEJhUAQFWGSMnwCpjHCamFYN7lEWjY8+sxYsXV/tHOUYvIMAavbEaCBAgQIAAAQIECBAgMCggwCrjfhBglTEOE9OKWIH1xje+sdokP75aGJuX/93f/d0yvx44MR0svKECrMIHSPMIECBAgAABAgQIEOidgACrjCEVYJUxDlpBoJGAAKsRk5MIECBAgAABAgQIECCQTUCAlY2yVUECrFZ8LibQrYAAq1tvtREgQIAAAQIECBAgQECAVcY9IMAqYxy0gkAjAQFWIyYnESBAgAABAgQIECBAIJuAACsbZauCBFit+FxMoFsBAVa33mojQIAAAQIECBAgQICAAKuMe0CAVcY4aAWBRgICrEZMTiJAgAABAgQIECBAgEA2AQFWNspWBQmwWvG5mEC3AgKsbr3VRoAAAQIECBAgQIAAAQFWGfeAAKuMcdAKAo0EBFiNmJxEgAABAgQIECBAgACBbAICrGyUrQoSYLXiczGBbgUEWN16q40AAQIECBAgQIAAAQICrDLuAQFWGeOgFQQaCQiwGjE5iQABAgQIECBAgAABAtkEBFjZKFsVJMBqxediAt0KCLC69VYbAQIECBAgQIAAAQIEBFhl3AMCrDLGQSsINBIQYDVichIBAgQIECBAgAABAgSyCQiwslG2KkiA1YrPxQS6FRBgdeutNgIECBAgQIAAAQIECAiwyrgHBFhljINWEGgkIMBqxOQkAgQIECBAgAABAgQIZBMQYGWjbFWQAKsVn4sJdCsgwOrWW20ECBAgQIAAAQIECBAQYJVxDwiwyhgHrSDQSECA1YjJSQQIECBAgAABAgQIEMgmIMDKRtmqIAFWKz4XE+hWQIDVrbfaCBAgQIAAAQIECBAgIMAq4x4QYJUxDlpBoJGAAKsRk5MIECBAgAABAgQIECCQTUCAlY2yVUECrFZ8LibQrYAAq1tvtREgQIAAAQIECBAgQECAVcY9IMAqYxy0gkAjAQFWIyYnESBAgAABAgQIECBAIJuAACsbZauCBFit+FxMoFsBAVa33mojQIAAAQIECBAgQICAAKuMe0CAVcY4aAWBRgICrEZMTiJAgAABAgQIECBAgEA2AQFWNspWBQmwWvG5mEC3AgKsbr3VRoAAAQIECBAgQIAAAQFWGfeAAKuMcdAKAo0EBFiNmJxEgAABAgQIECBAgACBbAICrGyUrQoSYLXiczGBbgUEWN16q40AAQIECBAgQIAAAQICrDLuAQFWGeOgFQQaCQiwGjE5iQABAgQIECBAgAABAtkEBFjZKFsVJMBqxediAt0KCLC69VYbAQIECBAgQIAAAQIEBFhl3AMCrDLGQSsINBIQYDVichIBAgQIECBAgAABAgSyCQiwslG2KkiA1YrPxQS6FRBgdeutNgIECBAgQIAAAQIECAiwyrgHBFhljINWEGgkIMBqxOQkAgQIECBAgAABAgQIZBMQYGWjbFWQAKsVn4sJdCsgwOrWW20ECBAgQIAAAQIECBAQYJVxDwiwyhgHrSDQSECA1YjJSQQIECBAgAABAgQIEMgmIMDKRtmqIAFWKz4XE+hWQIDVrbfaCBAgQIAAAQIECBAgIMAq4x4QYJUxDlpBoJGAAKsRk5MIECBAgAABAgQIECCQTUCAlY2yVUECrFZ8LibQrYAAq1tvtREgQIAAAQIECBAgQECAVcY9IMAqYxy0gkAjAQFWIyYnESBAgAABAgQIECBAIJuAACsbZauCBFit+FxMoFsBAVa33mojQIAAAQIECBAgQICAAKuMe0CAVcY4aAWBRgICrEZMTiJAgAABAgQIECBAgEA2AQFWNspWBQmwWvG5mEC3AgKsbr3VRoAAAQIECBAgQIAAAQFWGfeAAKuMcdAKAo0EBFiNmJxEgAABAgQIECBAgACBbAICrGyUrQoSYLXiczGBbgUEWN16q40AAQIECBAgQIAAAQICrDLuAQFWGeOgFQQaCUnLAWkAACAASURBVAiwGjE5iQABAgQIECBAgAABAtkEBFjZKFsVJMBqxediAt0KCLC69VYbAQIECBAgQIAAAQIEBFhl3AMCrDLGQSsINBIQYDVichIBAgQIECBAgAABAgSyCQiwslG2KkiA1YrPxQS6FRBgdeutNgIECBAgQIAAAQIECAiwyrgHBFhljINWEGgkIMBqxOQkAgQIECBAgAABAgQIZBMQYGWjbFWQAKsVn4sJdCsgwOrWW20ECBAgQIAAAQIECBAQYJVxDwiwyhgHrSDQSECA1YjJSQQIECBAgAABAgQIEMgmIMDKRtmqIAFWKz4XE+hWQIDVrbfaCBAgQIAAAQIECBAgIMAq4x4QYJUxDlpBoJGAAKsRk5MIECBAgAABAgQIECCQTUCAlY2yVUECrFZ8LibQrYAAq1tvtREgQIAAAQIECBAgQECAVcY9IMAqYxy0gkAjAQFWIyYnESBAgAABAgQIECBAIJuAACsbZauCBFit+FxMoFsBAVa33mojQIAAAQIECBAgQICAAKuMe0CAVcY4aAWBRgICrEZMTiJAgAABAgQIECBAgEA2AQFWNspWBQmwWvG5mEC3AgKsbr3VRoAAAQIECBAgQIAAAQFWGfeAAKuMcdAKAo0EBFiNmJxEgAABAgQIECBAgACBbAICrGyUrQoSYLXiczGBbgUEWN16q40AAQIECBAgQIAAAQICrDLuAQFWGeOgFQQaCQiwGjE5iQABAgQIECBAgAABAtkEBFjZKFsVJMBqxediAt0KCLC69VYbAQIECBAgQIAAAQIEBFhl3AMCrDLGQSsINBIQYDVichIBAgQIECBAgAABAgSyCQiwslG2KkiA1YrPxQS6FRBgdeutNgIECBAgQIAAAQIECAiwyrgHBFhljINWEGgkIMBqxOQkAgQIECBAgAABAgQIZBMQYGWjbFWQAKsVn4sJdCsgwOrWW20ECBAgQIAAAQIECBAQYJVxDwiwyhgHrSDQSECA1YjJSQQIECBAgAABAgQIEMgi8MSVl0s/veh5WcqalEJuvvnmqqlbbrllUU0WYBU1HBpDYH4BAZY7hAABAgQIECBAgAABAt0J7PPCNdIFb9mouwoLqEmAVcAgaAKBSRcQYE36CGo/AQIECBAgQIAAAQKTIrDySsulq9+zSXrO01adlCZnaacAKwujQghMt4AAa7rHX+8JECBAgAABAgQIEBi9QLw2uNPzF6W37L3e1IVXoSvAGv09pgYCvReoA6ybbrqp933VQQIE+i1Q6oNRv9X1jgCBUQqY10apq2wCBLoUKHU+swdWl3eBugi0FBBgtQR0OQECxQiU+mBUDJCGECAwcQLmtYkbMg0mQGAOgVLnMwGWW5bABAkIsCZosDSVAIF5BUp9MDJsBAgQGFbAvDasnOsIEChNoNT5TIBV2p2iPQTmERBguT0IEOiLQKkPRn3x1Q8CBLoXMK91b65GAgRGI1DqfCbAGs14K5XASAQEWCNhVSgBAmMQKPXBaAwUqiRAoCcC5rWeDKRuECBgE3f3AAEC7QUEWO0NlUCAQBkCftArYxy0ggCBfALmtXyWSiJAYLwCpc5nVmCN975QO4EFCQiwFsTlZAIEChYo9cGoYDJNI0CgcAHzWuEDpHkECDQWKHU+E2A1HkInEhi/gABr/GOgBQQI5BEo9cEoT++UQoDANAqY16Zx1PWZQD8FSp3PBFj9vN/0qqcCAqyeDqxuEZhCgVIfjKZwKHSZAIFMAua1TJCKIUBg7AKlzmcCrLHfGhpAoLmAAKu5lTMJEChboNQHo7LVtI4AgZIFzGslj462ESCwEIFS5zMB1kJG0bkExiwgwBrzAKieAIFsAqU+GGXroIIIEJg6AfPa1A25DhPorUCp85kAq7e3nI71UUCA1cdR1ScC0ylQ6oPRdI6GXhMgkEPAvJZDURkECJQgUOp8JsAq4e7QBgINBQRYDaGcRoBA8QKlPhgVD6eBBAgUK2BeK3ZoNIwAgQUKlDqfCbAWOJBOJzBOAQHWOPXVTYBAToFSH4xy9lFZBAhMl4B5bbrGW28J9Fmg1PlMgNXnu07feicgwOrdkOoQgakVKPXBaGoHRMcJEGgtYF5rTagAAgQKESh1PhNgFXKDaAaBJgICrCZKziFAYBIESn0wmgQ7bSRAoEwB81qZ46JVBAgsXKDU+UyAtfCxdAWBsQkIsMZGr2ICBDILlPpglLmbiiNAYIoEzGtTNNi6SqDnAqXOZwKsnt94utcvAQFWv8ZTbwhMs0CpD0bTPCb6ToBAOwHzWjs/VxMgUI5AqfOZAKuce0RLCCxTQIC1TCInECAwIQKlPhhNCJ9mEiBQoIB5rcBB0SQCBIYSKHU+E2ANNZwuIjAeAQHWeNzVSoBAfoFSH4zy91SJBAhMi4B5bVpGWj8J9F+g1PlMgNX/e08PeyQgwOrRYOoKgSkXKPXBaMqHRfcJEGghYF5rgedSAgSKEih1PhNgFXWbaAyB+QUEWO4QAgT6IlDqg1FffPWDAIHuBcxr3ZurkQCB0QiUOp8JsEYz3kolMBIBAdZIWBVKgMAYBEp9MBoDhSoJEOiJgHmtJwOpGwQIpFLnMwGWm5PABAkIsCZosDSVAIF5BUp9MDJsBAgQGFbAvDasnOsIEChNoNT5TIBV2p2iPQTmERBguT0IEOiLQKkPRn3x1Q8CBLoXMK91b65GAgRGI1DqfCbAGs14K5XASAQEWCNhVSgBAmMQKPXBaAwUqiRAoCcC5rWeDKRuECDgFUL3AAEC7QUEWO0NlUCAQBkCftArYxy0ggCBfALmtXyWSiJAYLwCpc5nVmCN975QO4EFCQiwFsTlZAIEChYo9cGoYDJNI0CgcAHzWuEDpHkECDQWKHU+E2A1HkInEhi/gABr/GOgBQQI5BEo9cEoT++UQoDANAqY16Zx1PWZQD8FSp3PBFj9vN/0qqcCAqyeDqxuEZhCgVIfjKZwKHSZAIFMAua1TJCKIUBg7AKlzmcCrLHfGhpAoLmAAKu5lTMJEChboNQHo7LVtI4AgZIFzGslj462ESCwEIFS5zMB1kJG0bkExiwgwBrzAKieAIFsAqU+GGXroIIIEJg6AfPa1A25DhPorUCp85kAq7e3nI71UUCA1cdR1ScC0ylQ6oPRdI6GXhMgkEPAvJZDURkECJQgUOp8JsAq4e7QBgINBQRYDaGcRoBA8QKlPhgVD6eBBAgUK2BeK3ZoNIwAgQUKlDqfCbAWOJBOJzBOAQHWOPXVTYBAToFSH4xy9lFZBAhMl4B5bbrGW28J9Fmg1PlMgNXnu07feicgwOrdkOoQgakVKPXBaGoHRMcJEGgtYF5rTagAAgQKESh1PhNgFXKDaAaBJgICrCZKziFAYBIESn0wmgQ7bSRAoEwB81qZ46JVBAgsXKDU+UyAtfCxdAWBsQkIsMZGr2ICBDILlPpglLmbiiNAYIoEzGtTNNi6SqDnAqXOZwKsnt94utcvAQFWv8ZTbwhMs0CpD0bTPCb6ToBAOwHzWjs/VxMgUI5AqfOZAKuce0RLCCxTQIC1TCInECAwIQKlPhhNCJ9mEiBQoIB5rcBB0SQCBIYSKHU+E2ANNZwuIjAeAQHWeNzVSoBAfoFSH4zy91SJBAhMi4B5bVpGWj8J9F+g1PlMgNX/e08PeyQgwOrRYOoKgSkXKPXBaMqHRfcJEGghYF5rgedSAgSKEih1PhNgFXWbaAyB+QUEWO4QAgT6IlDqg1FffPWDAIHuBcxr3ZurkQCB0QiUOp8JsEYz3kolMBIBAdZIWBVKgMAYBEp9MBoDhSoJEOiJgHmtJwOpGwQIpFLnMwGWm5PABAkIsCZosDSVAIF5BUp9MDJsBAgQGFbAvDasnOsIEChNoNT5TIBV2p2iPQTmERBguT0IEOiLQKkPRn3x1Q8CBLoXMK91b65GAgRGI1DqfCbAGs14K5XASAQEWCNhVSgBAmMQKPXBaAwUqiRAoCcC5rWeDKRuECDgFUL3AAEC7QUEWO0NlUCAQBkCftArYxy0ggCBfALmtXyWSiJAYLwCpc5nVmCN975QO4EFCQiwFsTlZAIEChYo9cGoYDJNI0CgcAHzWuEDpHkECDQWKHU+E2A1HkInEhi/gABr/GOgBQQI5BEo9cEoT++UQoDANAqY16Zx1PWZQD8FSp3PBFj9vN/0qqcCAqyeDqxuEZhCgVIfjKZwKHSZAIFMAua1TJCKIUBg7AKlzmcCrLHfGhpAoLmAAKu5lTMJEChboNQHo7LVtI4AgZIFzGslj462ESCwEIFS5zMB1kJG0bkExiwgwBrzAKieAIFsAqU+GGXroIIIEJg6AfPa1A25DhPorUCp85kAq7e3nI71UUCA1cdR1ScC0ylQ6oPRdI6GXhMgkEPAvJZDURkECJQgUOp8JsAq4e7QBgINBQRYDaGcRoBA8QKlPhgVD6eBBAgUK2BeK3ZoNIwAgQUKlDqfCbAWOJBOJzBOAQHWOPXVTYBAToFSH4xy9lFZBAhMl4B5bbrGW28J9Fmg1PlMgNXnu07feicgwOrdkOoQgakVKPXBaGoHRMcJEGgtYF5rTagAAgQKESh1PhNgFXKDaAaBJgICrCZKziFAYBIESn0wmgQ7bSRAoEwB81qZ46JVBAgsXKDU+UyAtfCxdAWBsQkIsMZGr2ICBDILlPpglLmbiiNAYIoEzGtTNNi6SqDnAqXOZwKsnt94utcvAQFWv8ZTbwhMs0CpD0bTPCb6ToBAOwHzWjs/VxMgUI5AqfOZAKuce0RLCCxTQIC1TCInECAwIQKlPhhNCJ9mEiBQoIB5rcBB0SQCBIYSKHU+E2ANNZwuIjAeAQHWeNzVSoBAfoFSH4zy91SJBAhMi4B5bVpGWj8J9F+g1PlMgNX/e08PeyQgwOrRYOoKgSkXKPXBaMqHRfcJEGghYF5rgedSAgSKEih1PhNgFXWbaAyB+QUEWO4QAgT6IlDqg1FffPWDAIHuBcxr3ZurkQCB0QiUOp8JsEYz3kolMBIBAdZIWBVKgMAYBEp9MBoDhSoJEOiJgHmtJwOpGwQIpFLnMwGWm5PABAkIsCZosDSVAIF5BUp9MDJsBAgQGFbAvDasnOsIEChNoNT5TIBV2p2iPQTmERBguT0IEOiLQKkPRn3x1Q8CBLoXMK91b65GAgRGI1DqfCbAGs14K5XASAQEWCNhVSgBAmMQKPXBaAwUqiRAoCcC5rWeDKRuECDgFUL3AAEC7QUEWO0NlUCAQBkCftArYxy0ggCBfALmtXyWSiJAYLwCpc5nVmCN975QO4EFCQiwFsTlZAIEChYo9cGoYDJNI0CgcAHzWuEDpHkECDQWKHU+E2A1HkInEhi/gABr/GOgBQQI5BEo9cEoT++UQoDANAqY16Zx1PWZQD8FSp3PBFj9vN/0qqcCAqyeDqxuEZhCgVIfjKZwKHSZAIFMAua1TJCKIUBg7AKlzmcCrLHfGhpAoLmAAKu5lTMJEChboNQHo7LVtI4AgZIFzGslj462ESCwEIFS5zMB1kJG0bkExiwgwBrzAKieAIFsAqU+GGXroIIIEJg6AfPa1A25DhPorUCp85kAq7e3nI71UUCA1cdR1ScC0ylQ6oPRdI6GXhMgkEPAvJZDURkECJQgUOp8JsAq4e7QBgINBQRYDaGcRoBA8QKlPhgVD6eBBAgUK2BeK3ZoNIwAgQUKlDqfCbAWOJBOJzBOAQHWOPXVTYBAToFSH4xy9lFZBAhMl4B5bbrGW28J9Fmg1PlMgNXnu07feicgwOrdkOoQgakVKPXBaGoHRMcJEGgtYF5rTagAAgQKESh1PhNgFXKDaAaBJgICrCZKziFAYBIESn0wmgQ7bSRAoEwB81qZ46JVBAgsXKDU+UyAtfCxdAWBsQkIsMZGr2ICBDILlPpglLmbiiNAYIoEzGtTNNi6SqDnAqXOZwKsnt94utcvAQFWv8ZTbwhMs0CpD0bTPCb6ToBAOwHzWjs/VxMgUI5AqfOZAKuce0RLCCxTQIC1TCInECAwIQKlPhhNCJ9mEiBQoIB5rcBB0SQCBIYSKHU+E2ANNZwuIjAeAQHWeNzVSoBAfoFSH4zy91SJBAhMi4B5bVpGWj8J9F+g1PlMgNX/e08PeyQgwOrRYOoKgSkXKPXBaMqHRfcJEGghYF5rgedSAgSKEih1PhNgFXWbaAyB+QUEWO4QAgT6IlDqg1FffPWDAIHuBcxr3ZurkQCB0QiUOp8JsEYz3kolQIAAAQIECBAgQIAAAQIECBDIJCDAygSpGAIECBAgQIAAAQIECBAgQIAAgdEICLBG46pUAgQIECBAgAABAgQIECBAgACBTAICrEyQiiFAgAABAgQIECBAgAABAgQIEBiNgABrNK5KJUCAAAECBAgQIECAAAECBAgQyCQgwMoEqRgCBAgQIECAAAECBAgQIECAAIHRCAiwRuOqVAIECBAgQIAAAQIECBAgQIAAgUwCAqxMkIohQIAAAQIECBAgQIAAAQIECBAYjYAAazSuSiVAgAABAgQIECBAgAABAgQIEMgkIMDKBKkYAgQIECBAgAABAgQIECBAgACB0QgIsEbjqlQCBAgQIECAAAECBAgQIECAAIFMAgKsTJCKIUCAAAECBAgQIECAAAECBAgQGI2AAGs0rkolQIAAAQIECBAgQIAAAQIECBDIJCDAygSpGAIECBAgQIAAAQIECBAgQIAAgdEICLBG46pUAtkEHn300fSZz3wmnXzyyemWW26pyt1www3TkUcemQ499NC0yiqrZKtLQQQIEMgh8Jvf/CZ9+MMfTueee2668847qyJXW221dMABB6QTTzwxbbDBBrNW86Mf/Sgdc8wx6Stf+Up65JFHGl2To73KIECAwEIEbrzxxrTDDjukv/qrv0pf/OIX0xOf+MSlLn/ooYfS+eefn84666wl8+Czn/3sdMIJJ6RXvOIVafnll19Ilc4lQIBANoGZz1vLLbdc2nXXXdNJJ52Uttpqq1nrueuuu6q/v/TSS9ODDz6YVlxxxbTzzjunM844I2266abZ2rasggRYyxLy9wTGKPDHP/4xnX766eld73pX1Yo11lgjrbDCCun++++v/nu//farHo4WLVo0xlaqmgABAv9fIAKrPfbYY0ngvvbaa6eVVlop/exnP0uPPfZYWnXVVdPixYurcwaP6667Lu29997pV7/6VfVQtM466yy55qlPfWq64oor0nOf+1zUBAgQGKvAfffdV4VX8UvFl770pbMGWBFeveENb0gXXXRR1daYB+OZ7oEHHqj+O34Jedppp1VznYMAAQJdCsTCiFe96lXVM1nMQeutt1665557ql8cRpAVz2gRsg8et99+exVw3XHHHdU5T3nKU1LMhXHNXM91o+qTAGtUssolkEEgfmDbZ5990uqrr54uu+yytOOOO1al/uAHP6j+PCaRM888s3oQchAgQGDcAvEgc9BBB1Xz1Ytf/OJ0ySWXLFltFauyDjvssOrPnvGMZ6Rrr702RTAVR/xWb6eddkq33nprtULrHe94R/VQNXhN/P1nP/vZWVc6jLvf6idAYDoEYo5705velD7ykY9UHZ4rwIpVV0cddVTaaKONqoDrWc96VvrTn/5UrS7df//9q7nt8ssvT3vttdd0wOklAQJFCHz3u99Nu+yySzUHvf/970+HH354tRo0QvdYNBFv/Ky//vrp+uuvT09/+tOrNv/ud79L++67b/rqV7+aXv3qV1cr7GNV/eA1z3zmM6u/n2uFfc7OC7ByaiqLQEaBmBQipLr66qvT2WefXU0wg0dMLBFoxcPRN77xjbTuuutmrF1RBAgQWLjAj3/847TttttWv9WLOWqzzTZ7XCG/+MUv0m677Za+973vpY9//ONV2BXHOeeck9785jdXD1XxQ93gq9H1NTfddFO68sorq98AOggQIDAOgXrlwiabbJJiRcKLXvSipVZg3XvvvWm77bZLt91226xzVsx9Bx988Kzz3Tj6pE4CBKZDIFaBxtzzyU9+Mr3zne+swqonPOEJSzpf/+wZQdRVV11VvR4Yx5e//OW0++67p5j3Zv7MOfiLy9l+Xh2FrABrFKrKJJBBoP5BMF69ueGGG6qgavD47W9/W00m8XfxG716dVaGqhVBgACBoQSuueaadOCBB6bY5+ULX/jCrKulXvOa11Sv1cRv+o499tj08MMPV0vVI5waDLUGG3DqqadWq7Ii5PrABz4wVNtcRIAAgTYCP/nJT9JLXvKSatuGeP0vAvjZ9sCKeTB+8Ntyyy2r57PY/mHwiBWnW2+9dbV64Vvf+la1OstBgACBUQvEmzsRuscx28+Wc9V/xBFHVIsp3v72t6dTTjllqdNidXw8x8XPpRHyr7zyyiPtigBrpLwKJzC8QCTfMRHEaob4we7P//zPlyps5g+Cw9fmSgIECIxeIH77F6/PxANOHWDFaoUXvvCF1X5XsQ9W/EA484gwLF61met1ndG3XA0ECEyzQIRNsWdMBFIRUMWeLxFmzRZgxWs5sbVDhPkRyg+ucAjDeB3nZS97WTXfxVYRe+655zTT6jsBAh0J1D9bLiRois3aX/7yl6evfe1r1bNbvEo487j55pur+XCttdZK3/nOd6r9sUZ5CLBGqatsAi0EzjvvvGoD0Pkmmfe+973puOOOS4cccki68MILW9TmUgIECIxe4Ic//GG1N9bvf//7ahn6Nttsk+rVplH7XKsRun44Gr2EGggQmBSB2Lvqfe97X7ViNFaDxnPX97///TkDrHq1wnwrRv0CclJGXzsJ9EegDtdjboqfIeNDYPHLxLvvvrvadzSCqvjvv/zLv1zS6Z///OfVLw/jWW2uN37iF5CxqjTO/eY3v1mtPh3lIcAapa6yCbQQaBJONTmnRRNcSoAAgWwCv/71r6sl5vFbvFe+8pXpE5/4RPXA1CScanJOtoYqiAABAgMC9abH8UNZrECIVwjrOWm2FVhNwqkm5xgEAgQI5BSof26MD+rEXqSxt2i84hwrSuf6UnSTcKrJOTn7IcDKqaksAhkFmoRTTc7J2CRFESBAYCiBCK8OPfTQ9OlPfzptvPHG1ZdqNtxww6qsJuFUk3OGapiLCBAgMI9A/RGJ2LA9Pqrz13/914+btwRYbh8CBCZFIJ7DLrjggqq58RXoj33sY2n77bevXnOOrxLGyqzYozReAYyVVPHF6CbhVJNzchoJsHJqKotARoEm4VSTczI2SVEECBBYsMA999xTfXY5Vl4NflK+LqhJONXknAU3zAUECBCYRyD27Isf6OKT8R/60IeqbR1mzlsCLLcQAQKTIlC/3rzccstVXxbcaaedHtf0wf356i8KNgmnmpyT00iAlVNTWQQyCsTrNfFDX7xyE587XWGFFZYqvQ6wXv/611fvMTsIECBQkkDsmRAbft56663Vlwk/97nPVb/RGzyafBWnDrDWW2+99O1vfzutu+66JXVTWwgQ6KFAvC4YG7fHc1j9ynOTACu+mBp7Zc31xa4oo36F8Kyzzkpve9vbeqinSwQIlCZQ/9y41VZbzfqF1Ghv/dXnen/lBx54oPqq6r//+7+nr3/969XHxWYedYAV515//fVpiy22GGnXBVgj5VU4geEFfIVweDtXEiAwfoEvfelL1Q9/sWF7PPxceumlac0111yqYb5COP6x0gICBJYWqEOmJjaxh0y9ebGvEDYRcw4BAl0L1Isj5vui82c/+9kqtK8DLF8h7HqU1EdgggXqL3OttNJK6YYbbqhevRk86kQ8VibM9VWICe6+phMgMKEC8cWuxYsXV5+Qf+yxx9Jb3/rWdMopp6RVVlll1h49/PDD1cPSlVdeWX1y/qCDDlrqvHpFw3xf9ZpQLs0mQKBQgVgZFfv2zXbEvHX//feneBUn9ouJcD5+OHzOc56Trrnmmiq0j03f4/ksNkkePOpVp3/4wx/m/PJqoSSaRYDABAvEl55jz6v111+/+tky/nfmUa/AGny7p371cK5VpXUwtvvuu1cfulh55ZVHqmQF1kh5FU5geIGHHnoo7bPPPtWmofV7yIOlxRLNHXfcsQq24nP0XqkZ3tqVBAjkE6hfu4nwKparH3nkkWn55Zeft4Jzzjmn2mtml112SZdffvnjwq56E+X4Wk6EXLvuumu+xiqJAAECQwjM9xXCWFW63Xbbpdtuu23WOSuC+oMPPnjW+W6IpriEAAECjQTigzrxnHXjjTemiy++uNqqZvCon7fiC4Wxan7//fev/jr2y4pwapNNNlnqZ85HHnmk+sXjZZddNuvPq40atsCTBFgLBHM6gS4FrrjiiirEWn311at9sOI3evGliB/84AfVn8dv8U4//fR07LHHdtksdREgQGBWgbvuuqvaFDT2vIrw6uijj67mrGUdg9edcMIJ6bjjjqtCrPgqTnzu+ZJLLknzLXlfVvn+ngABAjkF5guwop7Y2+qoo46qfskYofzmm2+eYnVqrMiKHwrjB8lY3RV7BDoIECDQlUAdoMdrz/H/77XXXtUvGQeft+LjFLGVzZOf/OSqWbG5e8xV8QXpWF0fH7WIn01jsUX8HHryySdX+5tee+211dcNR30IsEYtrHwCLQQi1T7++OOrB6E4Yhl6bOYey9bj2G+//arN2xctWtSiFpcSIEAgj0C9QWiT0maG74N7Zq244oppnXXWqT7fHCu54oEoAv3nPve5TYp2DgECBEYqsKwAKwKq+GR9/Qri2muvneKrhrH9QxyxMvW0005LMdc5CBAg0JVA/GwZ2zqcdNJJVZWrrbZaetKTnrTkeWuttdaqwqvY6H3wiE3cI+z6n//5nyWvTt93330pyoswLLaO2GOPPTrphgCrE2aVEBhe4NFHH63eJ450+5ZbbqkK2nDDDauHn3g4mmtfmeFrdCUBAgQWLjC4l1WTq2dbPfqjH/0oHXPMMdUqhXgoigerAw44IJ144olp1IabKgAABJBJREFUgw02aFKscwgQIDBygWUFWNGAWJ0Qv2SMX0LeeeedVZvia6yxyjT2/VvWq9Uj74QKCBCYSoFYDRpb0USQFXv2xS8KI8R63eteV60cjX39ZjtitXwEX/F6YWzuHgF8vB10xhlnpE033bQzSwFWZ9QqIkCAAAECBAgQIECAAAECBAgQGEZAgDWMmmsIECBAgAABAgQIECBAgAABAgQ6ExBgdUatIgIECBAgQIAAAQIECBAgQIAAgWEEBFjDqLmGAAECBAgQIECAAAECBAgQIECgMwEBVmfUKiJAgAABAgQIECBAgAABAgQIEBhGQIA1jJprCBAgQIAAAQIECBAgQIAAAQIEOhMQYHVGrSICBAgQIECAAAECBAgQIECAAIFhBARYw6i5hgABAgQIECBAgAABAgQIECBAoDMBAVZn1CoiQIAAAQIECBAgQIAAAQIECBAYRkCANYyaawgQIECAAAECBAgQIECAAAECBDoTEGB1Rq0iAgQIECBAgAABAgQIECBAgACBYQQEWMOouYYAAQIECBAgQIAAAQIECBAgQKAzAQFWZ9QqIkCAAAECBAgQIECAAAECBAgQGEZAgDWMmmsIECBAgAABAgQIECBAgAABAgQ6ExBgdUatIgIECBAgQIAAAQIECBAgQIAAgWEEBFjDqLmGAAECBAgQIECAAAECBAgQIECgMwEBVmfUKiJAgAABAgQIECBAgAABAgQIEBhGQIA1jJprCBAgQIAAAQIECBAgQIAAAQIEOhMQYHVGrSICBAgQIECAAAECBAgQIECAAIFhBARYw6i5hgABAgQIECBAgAABAgQIECBAoDMBAVZn1CoiQIAAAQIECBAgQIAAAQIECBAYRkCANYyaawgQIECAAAECBAgQIECAAAECBDoTEGB1Rq0iAgQIECBAgAABAgQIECBAgACBYQQEWMOouYYAAQIECBAgQIAAAQIECBAgQKAzAQFWZ9QqIkCAAAECBAgQIECAAAECBAgQGEZAgDWMmmsIECBAgAABAgQIECBAgAABAgQ6ExBgdUatIgIECBAgQIAAAQIECBAgQIAAgWEEBFjDqLmGAAECBAgQIECAAAECBAgQIECgMwEBVmfUKiJAgAABAgQIECBAgAABAgQIEBhGQIA1jJprCBAgQIAAAQIECBAgQIAAAQIEOhMQYHVGrSICBAgQIECAAAECBAgQIECAAIFhBARYw6i5hgABAgQIECBAgAABAgQIECBAoDMBAVZn1CoiQIAAAQIECBAgQIAAAQIECBAYRkCANYyaawgQIECAAAECBAgQIECAAAECBDoTEGB1Rq0iAgQIECBAgAABAgQIECBAgACBYQQEWMOouYYAAQIECBAgQIAAAQIECBAgQKAzAQFWZ9QqIkCAAAECBAgQIECAAAECBAgQGEZAgDWMmmsIECBAgAABAgQIECBAgAABAgQ6ExBgdUatIgIECBAgQIAAAQIECBAgQIAAgWEEBFjDqLmGAAECBAgQIECAAAECBAgQIECgMwEBVmfUKiJAgAABAgQIECBAgAABAgQIEBhG4P8BLvW7lzFOEl8AAAAASUVORK5CYII=" id="88" name="Google Shape;88;p5"/>
          <p:cNvSpPr/>
          <p:nvPr/>
        </p:nvSpPr>
        <p:spPr>
          <a:xfrm>
            <a:off x="155575" y="-144463"/>
            <a:ext cx="2369416" cy="16615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BLAAAALlCAYAAADUsh+xAAAAAXNSR0IArs4c6QAAIABJREFUeF7s3Qn8PuW8//EhIjqSpPxlz5I6thwtkrKklaQsWXOQEqEVR5SliFS0IJEsCaeikKWIIrIdWZI1u+y7LP0f7zn/+f3nN7+Za5mZ+57Pdc1rHo/zcPjNPXPN87q+133N+77mmutce+211xZsCCCAAAIIIIAAAggggAACCCCAAAIIGBW4DgGW0ZqhWAgggAACCCCAAAIIIIAAAggggAACpQABFg0BAQQQQAABBBBAAAEEEEAAAQQQQMC0AAGW6eqhcAgggAACCCCAAAIIIIAAAggggAACBFi0AQQQQAABBBBAAAEEEEAAAQQQQAAB0wIEWKarh8IhgAACCCCAAAIIIIAAAggggAACCBBg0QYQQAABBBBAAAEEEEAAAQQQQAABBEwLEGCZrh4KhwACCCCAAAIIIIAAAggggAACCCBAgEUbQAABBBBAAAEEEEAAAQQQQAABBBAwLUCAZbp6KBwCCCCAAAIIIIAAAggggAACCCCAAAEWbQABBBBAAAEEEEAAAQQQQAABBBBAwLQAAZbp6qFwCCCAAAIIIIAAAggggAACCCCAAAIEWLQBBBBAAAEEEEAAAQQQQAABBBBAAAHTAgRYpquHwiGAAAIIIIAAAggggAACCCCAAAIIEGDRBhBAAAEEEEAAAQQQQAABBBBAAAEETAsQYJmuHgqHAAIIIIAAAggggAACCCCAAAIIIECARRtAAAEEEEAAAQQQQAABBBBAAAEEEDAtQIBlunooHAIIIIAAAggggAACCCCAAAIIIIAAARZtAAEEEEAAAQQQQAABBBBAAAEEEEDAtAABlunqoXAIIIAAAggggAACCCCAAAIIIIAAAgRYtAEEEEAAAQQQQAABBBBAAAEEEEAAAdMCBFimq4fCIYAAAggggAACCCCAAAIIIIAAAggQYNEGEEAAAQQQQAABBBBAAAEEEEAAAQRMCxBgma4eCocAAggggAACCCCAAAIIIIAAAgggQIBFG0AAAQQQQAABBBBAAAEEEEAAAQQQMC1AgGW6eigcAggggAACCCCAAAIIIIAAAggggAABFm0AAQQQQAABBBBAAAEEEEAAAQQQQMC0AAGW6eqhcAgggAACCCCAAAIIIIAAAggggAACBFi0AQQQQAABBBBAAAEEEEAAAQQQQAAB0wIEWKarh8IhgAACCCCAAAIIIIAAAggggAACCBBg0QYQQAABBBBAAAEEEEAAAQQQQAABBEwLEGCZrh4KhwACCCCAAAIIIIAAAggggAACCCBAgEUbQAABBBBAAAEEEEAAAQQQQAABBBAwLUCAZbp6KBwCCCCAAAIIIIAAAggggAACCCCAAAEWbQABBBBAAAEEEEAAAQQQQAABBBBAwLQAAZbp6qFwCCCAAAIIIIAAAggggAACCCCAAAIEWLQBBBBAAAEEEEAAAQQQQAABBBBAAAHTAgRYpquHwiGAAAIIIIAAAggggAACCCCAAAIIEGDRBhBAAAEEEEAAAQQQQAABBBBAAAEETAsQYJmunu7C/fSnPy0233zz4qqrrlplpxvd6EbFRRddVGy66aaJXh3FRsCuwD//+c/iy1/+cvHf//3fxXnnnVd8+9vfLv70pz+tKPB1r3vd4pa3vGVxn/vcp9hyyy2LnXbaqbjzne9cXP/614++KJ3rW9/6VvH2t7/de6773//+xSMf+cjitre9bXGd61wn+lx8IF2BJz3pScXb3va21gs46qijikMOOSSJi3vlK19ZHHrooa1lff/731/ssssuSVzHMgr5xz/+sdh5552LT37yk6uc7ja3uU3x2c9+tuyHLGxf+MIXiq233rr485//HFRW1/jmAQ94QHHuuecWa665poVLowwIrCLw17/+tfz7u/DCC4vzzz+/+O53v1tcffXVK40R9Deq8cGjHvWo4qEPfWhxwxveMFry2muvLX7wgx8Ub3nLW4pzzjlnlbHIuuuuW9z73vcu/vM//7PYcccdixvf+MbR5/j5z39e3k987GMfK/uaH/3oRyuNd3TMDTfcsHjgAx9Y7LXXXsXd7na3YrXVVgs+j65Bf+8XXHBB8aEPfah00znrYyodTH3Zfe973/I7QP3eeuutF3yOkB0//OEPl0YqT32T68Me9jDvIRbtVBUghzr3YrIDAgECpgMs1yDGdW31DvXRj350eSMZ06EGuE2+CwHW5FVAAWYm8Je//KV417veVd5g1wejIQwKtbbffvvihS98YbHZZpt5+6Mh59Kg9cADDywHreuss05I8cpB27Oe9azihBNO6Nz/yU9+cnHqqaeaCcdcYYfrousD4V133TXYKAhyop0IsCaCjzjt5ZdfXihk/u1vf9v6qdgfngiw0gqwQsazz3zmM4vXve51wX3s7373uzL8uPTSSztbIoFfxB/pgF3//ve/F2eccUbx8pe/vLjiiiuijqQft172speV38FrrLFG0GcVJD372c8uzjrrrKD9dQ6V7TnPeY73x7Rf/vKXxZFHHll+33f1V10nveMd71i88Y1vLLbddltnO5bRa1/72uLd73539Dl07oc85CHFscceWwZmQ7eu8Y9+DLz44ouLW93qVq2nWIZT/cSp13loPb3vfe8rg91//etfrR/hx6xQybz3yzLAalaZfuk45phjit122y14YGC92ucaYLl+yWWgZr3Vplu+b3zjG2X/8c1vfnPwRfi+fDXjSsG7ZnkN2RSa6RfN7bbbznsY/Xq4zTbbOK/PN5jznmTkHfoGWM1iKJjTYH399dcfuYTLOxwB1vKs+57p9a9/fXmD6tpiZssRYOUXYN30pjctPvWpTxWbbLJJUDPTLODdd999lVkj9Q8zLgqiHLxTSEDpO4m+q/Uj2c1udjPnrpoNtccee/QKftReTjnllGKttdbqPMcHPvCBoFlHrkLq+/mAAw7o/LHO9Z3lc6r+XaGcruUJT3jCoHs7BVH6O/n617++0qkf85jHFKeffnpxvetdr7VIy3CqTpxDnYfU65e+9KVyNp8rOPWNoUPOwz7pC8wiwKqqae+99y4T/9BfOCxXLwHWqo8iMFCz3GLTLduQgUPbVbu+fJd5rnrZuqbPN8uvwbUGdRa2sQIsXcvNb37zQvWyxRZbWLi06DIQYEWTLfUDmlH5iEc8onycyLVpdqb2cd1cVp8nwMovwFLdvvjFLy5e8pKXeNtnaJtiXOSlHGWHMQIsFUSPx5155pmd9ymf+9znyll3sTOj6hf5tKc9rZxt3bWswRjBjM530kknFc94xjNafccIsHRg/VCn8YtmZPXdNO5SeNh8fNA33lmGk64plzr31Y9mlGoZjI9//OPOXQmwfJLz+PdZBViqUl/HnUq1E2ARYKXSVlMu59e+9rVyZpJ+oRtr6/ryHWOQ0ixjyBd9yOOD1XF9v0iOZRRynDEDLJ1Psx8UHmidjdQ2AizbNeZ7fLAq/eqrr1584hOfCApSCbDyDLD0uJJmYd3+9rd3Nmrt8+AHP7i45pprnPsRYC2nbxgrwFJpu4IT/c1rJvhHP/rRwRelmUWPf/zjW48zVjDjastjBVi6AAV6epSy7+QEPYqpR3frm2Zk6/HBO9zhDp3Wy3DKqc5djfYf//hHOUP55JNP9rbtkHGt9yDskLzA7AIspfXq6EIW5Uu+djO8AB4hzLBSjV6SvlA1NV3rWnRt//Ef/1EcccQRxVZbbbViUWH9MnrZZZeVU8+1+HrzOf62L18txKpfEK+88kqnhmZxaH0rLcyqRV+1yPv3v//94sQTTyx/7dSv8vUt5Iv+xz/+cXG/+92vXAzWt4XeXPmOM8a/jx1gqUyqAz2WwwLRY9RQ/DFyXcQ9pq2GzsBJKcCKbQk5LuIeE3DoZnq//fbrZAv5bqo+TIAV2/r67R9Tv74zdAUyGos89rGP7fz4f/3Xf5Xjg5vc5CbFV7/61UIhUddSBBq7aImBtnUyxwpmVNCutjxmgBW7fmAd8De/+U05+0pjtvqmmUDy7np8UPsuwymnOne1e9+6V7HjWt/fGP+evkDSAVb95qx6k4VuGLVQ4e9///vO2hma1qdf7eleAQFWunWXWsl9syY0WDzssMOcC6KqH9LC7Vr/ptqaoVLIL0+aHfSe97yn/MW9a9Nbe1796lev9PhJSIClfR7+8IcHV49vWn3wgQbu6AoFmjdteivU5z//+eKlL32p89drvb3xgx/8YLngPtvyBXIMsFxBU5tw6GOEBFh5zsBSm9h4443Lt7Ld4ha3aP0j9H031T9EgLWcfqweYOmHcn1XP/WpTy1/3FI96kVS+h7SzLnnPve5hWZ3d21aA+vTn/50sdFGG63YRZ9VqKLvp7ZNazlq8fT6Y4F6Q7Le/qmyNTfXd109mNHYQ2tyPvGJTywXTNd/1/arX/2qfPOtxkFtbxetzqc3+ymcaL5lsR5gVefQ+lz3ute9yjXAVD4tjK+yv/Wtby0Xudd/79pCxjptn5WzFpzXOKy+6V7ycY97nLPxLNoptzrvwox9+qBvXS+nJ+AsyxLIJsCqg/lmM7R9OSwLnPMMEyDAGubHp8MF3vGOd3ROsY9d0Px//ud/ykGgFoFvfvm62rRKG/tom4IaDXR/+MMfrnKu5tUr+H/KU55SDhBDNyuPEcYEWNW16XqPPvro4pBDDum8XE1jP/7440M52G9EgRwDLN/fd5Mv9DFCAqx8Ayy1ia4fCmIe+dZxCLBG7KAch1LQoh8+FHrobZJ6G3rXFrLWj4KqHXbYYcUh9CIZhWG//vWvVzlsV5/hayt6U7EWQW9uCmYOPvjg8ntQC2q73uLuCx/0CN4ll1xSrLfeeiudZq+99irHQ695zWuC3szsm6HTN9TQD4yveMUrVipbyOOD+sCinXKr87a/h5C/hebn+tb1cnoCzrIsgSwDLOH53vjT/HJQsq9HcdTRXnTRReWzz/qiuPrqq1eqC/26cetb37rYfPPNyy8XPXLS7JhDKk+P/uhtY5oeqnVX9P9rKmu1rb322uVjQjqHXieqc9a3MQavumYNrjVQksd3v/vdlR530uvmt9xyy/LGW7+iuL6QQ6f865znnHNOOVPki1/84opfVPTq3ac//enlgo+a/tzchk43dnV4Yzo0y61fqc4+++zSWCFGsz3JWGvuqJ41M1DBiH55GnPTIEahrgYAmjLeLIfqVW890vk1+LrTne7kLYNm+6jN6BXI+pup/8KnvxENWnS8Pffcs7jPfe7jHADpWhfdfvp4um6mdU0f+chHCv2dhm7qTzT9X4+G7LLLLis+1rb+Qv2YroVQu86t1y3rcUPNEKufq7l/zOOD1WetPEbYJ8DSNfjeuPigBz2o7KO6+rv635NmxWk2hP4e6n33ne985/ItUW19d59+XOfUjYJeQqJHHNVn1W9MhwY/Or4eXz3ttNOK8847r9Av9/VrWnfddYu73/3uZfvdddddWx878f0dVK9N16D/Jz/5Sbm7Zirob0mhodqrvrcPPfTQ1kOFDFr1vapHQd75zneW36v6Tqv/ah/znea7ntB/j3l8sDpmyGOEoWOAvt+5VVlC25b6cC0M/Za3vKWs3/pjPaH9e3XO2P1D62LK/WIfMesKnr73ve8V97///Qv13SFb13H0N6/xiMaAF154YTnu1feGytl87F1/N5p9o0et9H2i/q0t1HCVLWR2a9di2rpO15MTFv/ufXXje3FKs79Tv68fpto213jENcO6zzimeX5fSKa3wH/2s58t1IaGbL6/n+Y9Xci5FJ6oXV166aUr7d41ayzkmF379HHKvc713aSw901vetNKbNWMxbaZg9oxZCwwpK74bBoC2QZYvl89m9NDhwQkGnjrl4oNNtjAW+v6otUbRvbff/9VwgzXh/W8ukIfDVw0EAgdvLYdsyqDwiLXo5b1z2pxxFe96lXFPvvs0zpw8Q041eHoxkIh1Xe+853OS+16G9iQ+unq8BbhUF2YBoLPe97zyse+YjYFeQqFNt1005iPte6rL0wNTPUFoV+6QjeVQb9IabDUHKSqvWjKuG5UmoPcruPr5ve4444rb+a7fslbdPsJvfb6fq4bN91460Z/6KNmXa9vrspx17vetVzUuU9IHnLNXYNb9TEaxOka27aQ6fUh5x+yT98AS+d09SeuQb1es61HNTTLLXTTjDX9vbS9Gj2kH1dd7LvvvuXajfVtjACrbx+hcO6YY44J+s5Tn6GASo+buDZ9x+gmR6FT2+YatPb5XtXfsPpGPZrS9qNJaP269nPV7z3vec/yR6u2tedCbixD2o5+GNMsC9d3rq5dP6TVZ3uE9oOqE/WBxx57bPmodD0sJMBauWX4bsCb7agr8NEbCg8//PDg5tkVYA1Zv0djBD2upkev6j+4+Wb06u9NayJ1/UjXNhumutC27xyrf/chlaMxon4I7woim/2dxmTyadv0Q6F82ly/8pWvlPcNf/jDH1b56FhPo7iClrECLJdX6IypJsBnPvOZ8iU9zRchaCFxvbV+7C3WKfc6b5tVpycO3vve95bLPXzyk5+MHguMXWccz65AtgGWb7Bw1FFHrfQYydCAJOQxn5/97GflI0m+V4R2NZf6QCRk8Nr2i0c1C0SzR/psXW9xdHlrMK7ZZBrwhGwqt34N3HDDDVfsPrR+moOBRTmowLrpV1jjWhfA5TDGrwuaPaGZPjGPhtXL1Dbo0HRmvQEnJgyrH1M3/pph0TazZdHtJ6TdNffRDfoBBxzQ+VHNNJOxZlD1nTmnIER/183F16uThszE6HNt+oxrIWBdjwZxmnHT9rrukAVO+5Yr9HNDAizXZ9vavm6U9KiD69FDV7k1q1FvjpJrffP14/phROGPHgdtbkMDLIUNcnjRi14USr7SfvqxQWG7HjHp2hTO7LTTTs71XkJP3tUvDu3rFBLrxqK+3kxomXz7dd0g6XNHHnlkOeNF4WZz08LB+vFBjwx1ba62ox8NNFOu+ct217FcL7dx/a1otpWCEPk1NwKslUVc33EKHhT+NDcFxXqUvVrXqGv2aNfndbxFBFhVOdU2DjrooJWCE9fMItcPMl2LaetcbbN+Lf/d+/oF/bvvHqXZ37nGwC94wQvKtX/bNtd5QvqZkGtxhaFjBFj629DsYD122LYppNd4xbXgetvn2vq2sUK9tvPFOuVc512PnqpONLlCL1ojwAr565vvPtkGWK5nh1XdSn51M15tQwMSHUdfzrpJaZuJ5VuXK6QJDg2w+jxr3FYu/Sqgxzzqv/b4voxDrq++T/MLaWj91AcDi3TwrQcQ4jA0wBrj+pqDjjHar669TwAaYtbcp++Apn4c1+MMzfMplNOirZrFoP+83e1u531sUsdwrbM11uCyy8/1uIfCRs2a6xpE9P3Fs09ddn1mSIDlemxToYEeR/i3f/u38tQh62aFXJd+BdcAdq211lqxu2+B79Ab09DHvKoTj3VNrh9uxuiH6q5t/WLXIwgh9VHfpytgjD1Oc/+u2TJVuKPZF10vUHDdlOo8vrYTW/au8YurbbnaJwHWyjXgGiNpxrX6++ajTM21jXSTrlnw9U1/g3q0TzP727ZFBlhtwacriHI9RugKe/V9dOqpp64Yc1r/uw/523Pdo+i7R4u93+Me9ygP5ftbb/4gXz+/b5b30PGmzvWGN7yhDB3aNt8j+S4r/Ximsad+PNJbndu2vn13l+kiX/IV45RznXeNDar7g7/97W/FzjvvTIAV0pHMeJ9sA6yuN0uorvUlqhlI9Td6DQ1IqjbU9spYdUQKyxRuDdmGBFiuN51poKlHADRrSDdXevOFvtQ03Vtffs2t7ZW1YwdYzV/chtZP9SW9SIeu5+lj63zIgCLkjXYh5akHWGO13+q8ehS2ObNp0e0n5Jqb+/jWSnIdU7+Y629eC6TrMYv6m4Hqn3NNEV90SOR6PXO1gLDr5nXqxwj7Blj6G9FjffoRo21rrn+hv0c9Jt72yKwGXAoaNLNK/65HDDUrTzNI27bmjYZvkOpqY0NmYLmuKfZvpU/wEXsO7d/WL+rGRq+NH2PTepaaSbTmmuMsDu76PqjeNKj6v9/97tfrMcIhbafLq2380mcNLx2fAGtlZd9j8noMrO2xperHGM04aluvR32Z1rDUo/1t2yIDLJ2v7Ybf9Zhj12OEXZ9pC70s/92H9kWu79/mI8S+v3V5aMmKts332aGPy7lmcqs8viC+Xmbf0i/N69MsYK3rKq/YretcbX1g7LHb9o918tVbqnXeFT7Xg0jftQ+5RxqjLjmGDYEsAyz9uqzFi7W2RdvWdmOoqamasq9fQ/VMtB5507oz1atfq0XetaaRBnRda0e1/dqgG70nPOEJnTWuNSj0uFK1OG61SLAWoq2fa0iApV9zFNg1n/XWIFOva9aAurkpcNP6Fm03bs03dY0dQKgsbYsyDn0L4SIdXKGp1jvRIyOa3VHdICko1GLJ6oz162K1TsmQzrnr+qq6VZCiga5e76xHNTU4VFCjheYVplx11VXlrvUAyzXQ0r76RViPuunvRY9affWrXy3XOutaJ6jtcYBltZ/YbneMgbJrDTBXMNv19p7Ya4gdTNX7R9ev4lM/Rtg3wHK9Wrw54NZLGDSrrq0tt81E1ed/8YtflI/Vtb0mXQsha1q8Bt7afAM1V133DbB8QbteGKJHz3QN6i+0v14koO/UrteYNx919S00re8dfT/r1ezrrLNOeVy9REUze9seR5NDs1/0nUN9rh5x+/d///dyNqT6OZ1TjzF3bV1vfuvzN+f626lu6lw3Nb4ZmL62o+tXKKAxib5z9H2jWTrqr7seb6+CtfosQQKsPrW/6md8Adab3/zmcvzZ7Dc0w0rf61rPbPfdd1/pUcMq3NE6R10vP3AFWHpEXGM89XGqez09oPNpqxZ5V3+lvu7LX/5yK0RztpB2co3T2h4jdLXlZp9p/e8+pLVoyQD9YHzuuee27t7sT12z2tr6xvpBff2Ea/ZWyLWoveqeqe3H7tA3qlbnCQ2wNPNPM740lu27OHzbi76qvzUFwmNvsU651nnXuld66YpeaBUyLhpyjzR2vXK86QSyDLD0VjStu9G2douoh74GXtO8NbhvGwQ2bzp9Nwt6rESDSt00tm31BXD7BliuQXJzanboF1/zFyJfAFENpvVrnUJBuWgmTlfIqHK0/cIwJMBatIPr+XatT6Cblq6tesuYgkGtSeN6c1zXMXy/8KhtasDUtdaLBlVHH310GUZVAZa+0DX7RF8ubZsGEEccccQqi4e6bvx1nOavXMtqP7FdrQZ/GmjqV76hm24kFWbX/9ZdAdYiX3/uugmoB1OuQdSiZ4j5vPsEWGrj+hvTzWLb1hxwd4W3mnGlN9UqjG3busrWDCV8NxcKP/Xjin4A0ZqA1Q8qzXPGPELoWqOmbf3B6lyuH2KaN6WutwC7HjuMuQ7XOfTSE/3NKhyrb74ft8Z8fKRrRkmzDbgeI3bNXvCtn9b15i/XD1Nts6t9L7NQqKI2qgWpq/Cj2T594Y2+l+oz32L39/UVoeOaruO0ucScU/uGXJPWrFT/1Nye85znlMFWcxZ/FThqFk1sgBVTfo3XNCZRkNa2NX9sVD/bNW5om1HlGtc1wxzrf/chrlo7UOFh27pn+nFDL27ZeOONVxzKNz5y3dD7vmOGBFj64UE/VnattarHwHR/oxd0hGwhAZbaj96MrrGTgrOu70TX+bra56LGXH2ccqxz17pX9bX0fG2WACvkryn/fbIJsDTzQ7/gakFUfcF1/VIc8ipfX7XrbR56zEQzbppbc+0g16wc1+yn+nF1LQpA9EuYQhIN9GIGr66bVd9jQF032M2FDl2dbXNNmeraXIMc7dP2xTokwFq0gyvA0qBEbVNrCvX5wvW1Sf273t6lx1H0soDmpnav2QX64ndt1WKZ+sVV7U0hsOpPi943t7aZVPV9XDO3mo9pLav9hDg29xm6WGz9eAqx9AtUNcNhqgDLVTfNRwpcb4Ya+vhBn/qoPhMTYKm/1MszFCp0zSTQcesBhisQ9s0+c/UFdbOYftxlFRP8uNb/cr00wPVjTP2xfM30kY9uatu2rtBb+4Zeh+8crplUru+BsRbwdVk1Z5S4+u3mvnXPvm3H973bXB80tE5c7TMkvCHAOrd8M7V+1Gy+ma5rrbHqh6CYvrBvn+t63L3thtIVzDYfI+wKpZo/KFj/uw+x9a0n2tY/Wg0z2mbTVAaqO60jqvYcuoUEWPVjKRg78cQTyx94ut5w3XburvXHhoR5rmvs45RbnXeF4G3r4hJghf7FzHu/pAOsPlWnGUd6G17XmjTVMfUHpPVM9DiUOlVN39b/6QtUg4yurRlguRbt890Eua4vZvAasxh1qGnzF8nYAWp1HtegaOwAa9EOocfX7A0FGVtvvXUZDoUu+O2rG9f5Q17L3nZ8zWJQ2NS2+dqv68asOVNxWe3HZ9j17wr29Ovz/vvv7wxAQo6vY7z2ta8tZ625AizXzWvIebr2cQUzbTfwrnbVDCKHlCv2s30fbeo6T/MHBd/it7Hlrfav92sx/bjrfKEhg8JYPabU9iZc3yNrOr8rzKxmzOpRvS233LIM1JubbyZL6HW4zuGbGehbA63t0fXYunY9Pth8/N51U962Xmd9jNK10K3vzV+uemx+74bWicsotn+P3T+mfnw3R23H8rXbkPOHXJNeBqL20fZmyuY56rMexwiwqsd49TiiZkooaLnssssKLaissrctJVGVqS3AcgXF9bK72n9zRqT1v3tfO/C92KJr5qjFx8l8Lyxy/VDR5RQbYFXHaXsbpqsu2u7LxvgbbztnX6ec6jxk3au6na+PZgaWr6eZx7/PKsDyPa6nXya1xpVClSuuuKJXC2gOHF2/drsW4fOdPObGx/VLmO88Xf+uXz40Q0dfuNpCBmdti+Nq7a/mgt5tN3rV/zZkBtaiHVxr37icZal1SbQYcd/n+XV8V1iqhWBcVGOEAAAgAElEQVRPOeWU6Op2HdO3OKdrpmJz3YxltZ9ogMYHqvXpZKnZixrkx271mWuuAFf76TGgtreaxp6zvr8rWGybQu8KcsaasdLnesYMsLSmhh4rVKBYvV3V5dSnvNVn6o8Tx/TjrnOGhgyuuvQFPzq/1qdScN22VX2M6+1avnXdQq/DdY6QsN71dzfke7lycQVE55xzTjkTt765+tlm4FV9bkjbiTlfaJ242mds/x67f8zfo+/mqO1YY9zchl6TK/ysl60+W7JvgFUtXaBlAPRosSukchm33VDq2F1hXP1JCNffcnOpAet/9y4j35sTXY9W+9rsshf09s0ia840j/n7bO6rpwA0DnrVq15VrlPctun7W+1XL+LwbV2Badv6f75j+f59iFNOdd72yOyQ9k6A5Wt58/j32QRYeiOYFqbVDVfbpjBGA/BqIe2+1d8MsFwzLIb8EcYMXse80au71MsfOjhruroetRl7BtYyHFxThX1tSrMCFYxoOnR1E+37TP3fXdfXd2r0kGO62uhYM/hi20+MZ8i+1UL8mrWhutcv1r6bgPqsCteNZMiMmJAyNvdxBblt7UQ3InqbYtc6F1M9RjjW37Paoh450xov9b+7vr8G++pEC5efdtpp5W4x/bjruKEhg6uf9s3a0fldf2/VdQ35kSH0OoacQ9cxpF/z1a/rl/OutdNc19M1E3NI2wmpx+o6Q+vE5RI7Pojd31cn9X/33Ri2HWuZAZbvEU+Vr7nYdJ8AS0sN7LvvvsVZZ50Vw9e6b9dY1rXeXvUYoV5W9PjHP36V47YF6pb/7l2IvvBKAYzWiur6ccA1c1bndY3vfDOJY+9DfKFM/W1ygxtW7QC+daRCZ4N3/TDleny+z3UMdcqpzoe+Rd7lP0bf3Kd++cz0AtkHWHrDn26wtBBz1zPSvimeMdVEgPW/b7Grb66FEWMDiCEDmLFueJvXVx8A6Gb/9NNPL9/y17UOm6s9+QYyfW9iCbBi/or776ubD735TIvuuuq/Cn1ca+T5BqZ9Sul7fKrPMUMHjn2O3be9h55LCw0ff/zxrbPcCLBWVQwJPhbVR9f72SHn0FUtMsDy/U2Hts1qv67HCIcEWK6ZdPWA1WcVevMbG0jF7h9rOsX+MdfkCn5U9uaLiGIDLN+jbLE+Xe3AFebqMUItSq/vSv3409zaXrZk+e++y8wXXulzeqHR8573POcPl64QoGuWpo7tanexP5L5Qhmt9aplJzQLdhGb6/sn5AcYlantB7zYtyX6rm0sp1zqnADL12L49z4CWQZY6si23XbbYs899yz/07Xele8tgXq8SwM6rRui13Gro7vBDW5Q/nfN2mpuzU5UQUbXG6+GzFyIGby6HtMbUob6tccMzuqfW2aAtQyH6tp+9KMflW/z06wV34ycZhvqO5XZdX2uAY6r4xjyCKGrjY71CGFs++nTSfb5jOstQzpeFShqsV4tvN/1KGLXmhh9yqTPLOKxuKkeI+wTSGuNGb0ie4899ih/1Lj1rW/dSam1YPTYuR6FbW5jhXYx/birzkNnyQx9hND191Y9Qui6yex6oUd1baHXMfRRItd5hj5C6Hp8sO/fbVv/PaTtxAR4oXXiurbY8UHs/n1dl/m5mGvyvTBBM3633377FcWPDbC63pBZHfDBD35wOStKa9lp6Ye11167OO644zrfdOgKMrvOpWBWjwgeeeSRqyxar3K0PWpr+e++rS1pFs0znvGMcrmBri0kvNJnXY89u9YjdfXHMd/dsteae21rG6p8iw6vdA7X90/ITJyuH/BCHjsP7SvGdMqlzgmwQlsP+8UIJB1ghf765wJxLVCs8Ou9733vKo8dxgwcXaGCFpQ/9dRTez0uFlMG10LczbfBxDSe+r4xg7P652IDiCG/wC3DoemnX9+0+P95551XXHLJJcVFF11U6FdJ19ZcXyy0TlzX1/f1wEMWcVeIp1erN9+opOtpBr3Laj+hltpPj81pzZ5DDjnE+9KH5nF9b5Cp3v7pezxPxz3ppJPKQXDMprdG6jXd++23X/loXLUtYh04Hbu5VklMWfvuG3vTFnse14LB9UWIY49b3z+mH3edJzRkGLqIe8hLN1xt37euW+h1DFnMWX9zujnXo0tt25BxhW/h3b5tpa299W07vutvvpk4tE5c1xbbv8fu39d1mZ+LvaauN/O1fZfH9IWuEFuPJmqsouCqufVtB5dffnn5Q4DWMmpuCsbaxkNd/avVv/u2dqTvYL1hTbMd2zbNtlcoqDF4yJIRrrGYK4BxzbYMDW4+//nPl483/vCHP2y9Fv0QpH7znve850L/pLr+JnTS5o+ibQXperGAbz3X0Isa2ymXOifACm1B7BcjMPsAyzXDpDmQq2BjBo6ugEwLdivQ2HDDDZ11pgHn0UcfXU7NVeCjX8RiyuD61Sq0DL5GFTs4q463zABr0Q6qIw3WdDOvR1e7Nv26qvUONHX+z3/+82g3Ua7ri3mlsabzP//5zy9nGGrQqVkTGow1t/pi5G0X4XoMojmDZVntx9eO6/9efeluscUW5c2u3hYZurlmOjWn7esxCv2a3jVTz7XYZVt51A605t83v/nNclBZBViLeHywOn/zbVGhTkP2i7lp63Me3yvb9ahw29otMeeK6cddx425uXS9WMS1DohrbZ76Y26ulze43qqn6wu9Dl/daE0zPYLUtukmeJtttin/PppbzIyEtmOP/fhgdY76otd9xiH1srreDtf2SFFonbjaZ2z/Hrt/zN/cVPvGXlNXPbW17Zi+0DVOcM3k6dsOQtb0atZJ14xxq3/3zfLrxzs9nq41Mds2PRWiH5N23333oPBKx3CNKboegXMtpK9jhvyIrkBTs5W7xqobb7xxcfbZZ3vvY+oOaktak1hvKtRsaM2M9m3f/va3yzdiX3nlla27+l4Qog+dccYZ5Q979S32Mcquci7CKZc6J8DytW7+vY/A7AMs15dy16wC/WK00047FXpbTHNrzizxLaDYNcurOq6+/PW4kd4SU//lLebGxzeA8L2dsTn4VVn0S4y+tKo3C8YOzqpjxgZYrsGXL1BZtEPVltQG9P9rMOh6fNX1qEmfV7n7BndaXFPH7QpM//nPf5aPPD796U8v1wTSm18Unmggdv7557f2L12vSlZIp+DkU5/6VOvnmn9by2o/MZ1k80tXs6D0S53rsTMd37fmRfPXZbVLDRDPPffczuJper5CND3a0fVrrc574oknFgcddNCK9bfqAZbrbyfGpW3f5qLCQ48X8vmYm7aQ47Xt4/rFV9est9aqTnybZj7pBQ3HHntsOat30003LT8S04+7zhFzc+kKll0/aLgei222adej87ph0c1bW9/omuHVnBnlqpuuR291Q6fvU/0dt21Dg1hXOOhrI75/b86W7tN2fH1T24yMmLbVdQ2x/Xvs/j47C/++yGuK6Qtds9i72r/+bl72spcVhx12WCulb9ZizMxf33pEFv/u6yhf/vKXy7eMumYr6UfC6g3eoW3TN75TGPXGN75xpX71a1/7WhnW6z6kbWt7TLPaT3V+wgknFPvvv3/nj2u+l2N1XVuzvarf0XfGAx/4wHJ8dcMb3rD8qK5ZjppMoEdNXeuKusJXHatrtnvXSzJC62WRTjnVeainb1ykf/f1NzHnYt90BWYfYLke8VNHqi8EfQGoQ1Vnoht5PdOvL6m2rW0hQa0ztc8++3S2En3m8MMPL2/411lnnXK/X/3qV+VsK/0iftVV/7swet8AS5/VNGL92qPOtm3TY2sKLvQlooCj+QVywQUXlIvhV9fdnMbed3AWG2D5Hs3S63tVzjve8Y7F3/72tzKwOfjgg4vXvva1pe8iHZpfyuuuu26x1157lW8VrJtqVpM8NQOrbZAzZBaAbzaPZoYpONPMEd2sKgzRjdDHP/7xldp1vR23/WpVb0OaJq8bQr1hS7N89FKE5z73uYWmU7dtbUHjstpPTFfd9auRpskrzKoPtvR3pVlqumYN8ruuXedvW1D/S1/6Unm8tscs6mXWa6K12KtmxSk8VugoO4VbWkvj6quvXukS61/0rtmmIb/E+gLgZT9GGHPTFlPv9X3196l60a+/XZtmz2mQr8dlFWppU7384he/KH+B1+BboZVm2DXX6egTQrSVIyZk8K37qO89BW36tVvfA5qxpLajG9iuG4jmzC21O60T2bUpFNdr0dVPy+XrX/96OctYs9q6tuag1TWTSMfQ36ludu973/sW+pVd68zJSd8PXZtr5pavDbl+rApZn0XHd4WLzZDQ1XbUDvXdqhtD1aHqTcbqm+TYtbXNwItpW13Hje3fY/f31Y2Ff1/kNcX0ha61/fRYm/7ONRbUWFT9WJ+/zaa372+1vr9vDVDfsZb9d1+VXWMA/c1phk/XbCX9PepHj5jZ3HUb3/j1wAMPLNcp0xhS9ayytM001TE1c0rj0Fvc4har/Hnou17jRI2buzaN8V7+8pcXuneI3VztNfZY1f6+vrtrvdG+68PqvIt20jlyqfOYevW9KZYAK0Yz331nH2CNPeW/LcAa640vQwIsDWAf97jHlV+eY2xTBVi+V8v6bn4W6TDWl3Lb23dC68z3C3vocertWF8m+qVN4dgYm4KWAw44YKVD9R3cxwagMeVfxLRnzXZUmddaa61ViqJfZTUTK3bRf9c1VV/0vl/yfIO/6hyuNj509kpM3WjfmJu22GPX91cApRB6jM1CgKXrULtQiDRGW6veJqZZm9WmH2B22GEHZ5Ab69k2aNWC67ppG2NTOKybhWpWcewxXcsF+G7Kq3O5XurQfIzQN8iPLX9bPfr+zkJvJGL799j9Y691iv0XeU0xfeEi1mnztQPfo2z1+gj5IcTS331VdoX+CnXG3JpvBB1zLNb1CLzOoXGIliwZc6u3kbHGylX5Qvruth9VfI+0u65/GU46fy51HtOWfN9tvv4m5lzsm67A7AMs3x9KbNV2vcrV91rVkPMMCbB0fN9z+SFlqPaZKsDS+V1TyLuuod7hLcphjC9lPSr2iU98ovx1rO82RmDabMdjtF9djx4f0osLmjeJfQf3KQVYvkc4Ncg/7bTTCr3NbYxgQd5Vu3c9Prj++usXF198cblgvW/TY9OakXrNNdessuuyHyOMuWnzXZfr3xUKa0043TQN3awEWNW6inpBwZBN16PQR+Flc/O9iTP2vG2D1rECe8060xometNw3831+GDoIsGawaqwVLNe27b6Y4Rjjl0080brMuoxnObGDKy+LWLlz/X9jgs5e2xfOMZYpV6ukBtK1+zC6lih3yGW/u6rsi/iB69mgKVzaYa7+lvfbG1Xu9GseT0e2PYYt+8ph5D22LbPogKskAXkuwLUIY8PLsOpcsyhzmPaje+7LaS/iTkf+6YpMPsAq88XQrUGTdvjeF0Bls7z/e9/v7yB71rY0deEhgZYOr7vzSi+MlT/PmWApUdz9FiPnu8P3Zod3iIchg4KQ76IQ6936PW1teP64uCh5ajvp0dYtQ5Q2+yjvoP7RQZYrnV8Yq9fj7ZqJo/CIt+mxfMVYn3nO9/x7er8d03t1yPPmvXlenzQt3ZE/SS+X+/bHo8cdBGOD8fetA0phx6lUXCuxzeHhItWAixZ6CZQhi960Yt60ehaFHpoPci2rc9Npr5bux5z7xq0alau3rap9fv6bGP0u67HB2MXCXatF6THtBU26zFs3yA/1ML3NjQCrFBJ9359v+NCzh7bF/b5kWu11VYrHyls20JuKH2PLuu4Md9FFv7u6xbLCrB0Ts321L1EnxBLj7wrIG8bh+nYywhmho6VK3fNGtUPKBtttJHzz6TrxR1D3sK+DKf6RaVe5yH9WLWP77stpL+JOR/7pilAgPX/6k3Pgj/60Y/uXOywql4NdjVQ1kLmutFsbq4AS/vqmWk9rqPn1Jvr1biakJ7r1yKG+uWlWrdo55137lUGDUK0YLTK0PV8vKssWrfkpS99afkFqsG570uv7bXP1fH7BhCxYWBbhze2g77Q9HjcSSedVNZz6KYbCH2Rau0J19sLQ49X7df3+tSGVRY9ytj8he73v/99+eYY/XoXeiOvtcD0umhNS9cguG3rO7jv235CLOV36aWXFscff3w5SHItINp1PA2wFOrob7Xr2ts+q/ajwERr0sS0JR1Lf59a60Z/nwqxfGtXaU2gvffeO4Sk3Mf18gHX33rwCQJ3jL1pCzysc7crrriinI111llnRR9OdaG/c31ea5Rom2INrHrBFRZdeOGFZblivgvUtrR+ZP2xwTYQ/c2ov9B6V75N3ynaugI116BVf6sK07QWWej36pj9rmt2Seyv/K43T8mnWnjZN8j3eevfQ14OQYAVIunfp+93nP/I/R6n/tnPflauhan1L12b/k70t67ASH1/2xZ6Q6n1Y7Xea9cW+ih79fmp/+7r17HMAEvn1RhYM7S6XpTTNNZYTuM6rfnkWrdqGcGMfpzTmodve9vbosc3ui6Nk3Ut+pExZA2utse7297sGvK3Vu2zDKdmeVKu8xhb33dbaH8Tc072TU+AAKtWZ7o5182c3uSlR6bqmzr/fffdtwyu9IXeNzyqf/FqQXTdGOvRBS3UrtkN1abz3fve9y5vQvWrlH55rb99bIwbH9286Do1S0NrY2mxTnXKzetWaKdZHCrHlltuuWKh+fp+fQdnQwIIDV5086VZPRdddNEqZVdwoseitH6T1v/Sr9Zt25gOOr5u2rSApq5Ntt/61rdWqlu1H4VEutmXqWaThbxGuG/3ouvTq4f11ki1N90g1W/yVB49sqhF7jWgvfOd7+wNWzSY1QL5ekzokksuWclex5O7FoHWIqJ645rrbYy6rinaT4yn2prqUXWq6/3iF79Y6AagGWppYXzdsGr9n7a/25hzVm1Jb43SzblCdi0mLvv6pnPq73LXXXcttBbEeuutt9K/X3755eXfb9uvtaGPbNQP6FrrJ3Sx6liHtv2nCLCqcmg2gfocrVumGwgt9t7VFtSH602FWri3GWKO0Y+rTENDhqqP0COs+j5qtrO11167/D7S37O++5ptzFefCv4U5Cp8qX/P6XPqexSIqz8ceh36O9UMZ73UQH2v+rp6veg7Yeutty5/rNpuu+06ZyH4rqf+7771fWJ/5fetV1e9cEH9QNc4RJYK3jXzUj9WVS+CUbnVP2sxad3Iah0033fP0Drp07/3/T6Iqbdl77vIa+rbF+rvReGrfhzV4+HNH6X0vaExsb7TxmgH+tFXs5HbZnLVZxfG1s0Uf/fNMi47wNL5m/22xvDN/k79tmZ0azzm+1v3/a3G1kt9/7bQoT721vhGfbe+H5rfESq3fizRD/ihY8r6udse7x7S3pbt1Py+0Xi++q5Orc5D2hABVogS+5gOsKgeBBBAAAEEEEAAAQQQSFdg7KA3XQlKvkyBrse7Q968vMxyci4EEIgTIMCK82JvBBBAAAEEEEAAAQQQCBToWodIHx/yNrjA07PbTAW63jRfPYo9UxYuG4HkBQiwkq9CLgABBBBAAAEEEEAAAZsCWjhcj3+1bXqk9SMf+UihR5XZEBhToG3NTi0nokf/b3/72495Ko6FAAJLFCDAWiI2p0IAAQQQQAABBBBAYC4CvheJ6GUlWuCdDYExBbremqwXFJ1++ukrXkI15jk5FgIILEeAAGs5zpwFAQQQQAABBBBAAIFZCbheJLLMF3/MCp2LLV9MsM022xTXXHPNShqxb7uEEgEE7AkQYNmrE0qEAAIIIIAAAggggEDyAppddfjhh7deh94sd9ZZZxVrrLFG8tfJBdgSaGt366+/fnHxxReXb8pmQwCBdAUIsNKtO0qOAAIIIIAAAggggIBJAdfi7SrwySefXOy9994my06hEEAAAQRsChBg2awXSoUAAggggAACCCCAQLICH/7wh4sdd9yxuPbaa1e5BhbTTrZaKTgCCCAwqQAB1qT8nBwBBBBAAAEEEEAAAQQQQAABBBBAwCdAgOUT4t8RQAABBBBAAAEEEEAAAQQQQAABBCYVIMCalJ+TI4AAAggggAACCCCAAAIIIIAAAgj4BAiwfEL8OwIIIIAAAggggAACCCCAAAIIIIDApAIEWJPyc3IEEEAAAQQQQAABBBBAAAEEEEAAAZ8AAZZPiH9HAAEEEEAAAQQQQAABBBBAAAEEEJhUgABrUn5OjgACCCCAAAIIIIAAAggggAACCCDgEyDA8gnx7wgggAACCCCAAAIIIIAAAggggAACkwoQYE3Kz8kRQAABBBBAAAEEEEAAAQQQQAABBHwCBFg+If4dAQQQQAABBBBAAAEEEEAAAQQQQGBSAQKsSfk5OQIIIIAAAggggAACCCCAAAIIIICAT4AAyyfEvyOAAAIIIIAAAggggAACCCCAAAIITCpAgDUpPydHAAEEEEAAAQQQQAABBBBAAAEEEPAJEGD5hPh3BBBAAAEEEEAAAQQQQAABBBBAAIFJBQiwJuXn5AgggAACCCCAAAIIIIAAAggggAACPgECLJ8Q/44AAggggAACCCCAAAIIIIAAAgggMKkAAdak/JwcAQQQQAABBBBAAAEEEEAAAQQQQMAnQIDlE+LfEUAAAQQQQAABBBBAAAEEEEAAAQQmFSDAmpSfkyOAAAIIIIAAAggggAACCCCAAAII+AQIsHxC/DsCCCCAAAIIIIAAAggggAACCCCAwKQCBFiT8nNyBBBAAAEEEEAAAQQQQAABBBBAAAGfAAGWT4h/RwABBBBAAAEEEEAAAQQQQAABBBCYVIAAa1J+To4AAggggAACCCCAAAIIIIAAAggg4BMgwPIJ8e8IIIAAAggggAACCCCAAAIIIIAAApMKEGBNys/JEYgTuM997lN+4LLLLov7IHsjgAACxgS+8IUvlCXadNNNjZWM4iCAAAL9BOjX+rnxKQQQsCdgtT8jwLLXVigRAp0CBFg0DgQQyEXA6sAoF1+uAwEEli9Av7Z8c86IAAKLEbDanxFgLaa+OSoCCxEgwFoIKwdFAIEJBKwOjCag4JQIIJCJAP1aJhXJZSCAQGG1PyPAonEikJAAAVZClUVREUDAKWB1YES1IYAAAn0F6Nf6yvE5BBCwJmC1PyPAstZSKA8CDgECLJoHAgjkImB1YJSLL9eBAALLF6BfW745Z0QAgcUIWO3PCLAWU98cFYGFCBBgLYSVgyKAwAQCVgdGE1BwSgQQyESAfi2TiuQyEECARwhpAwggMFyAAGu4IUdAAAEbAtzo2agHSoEAAuMJ0K+NZ8mREEBgWgGr/RkzsKZtF5wdgSgBAqwoLnZGAAHDAlYHRobJKBoCCBgXoF8zXkEUDwEEggWs9mcEWMFVyI4ITC9AgDV9HVACBBAYR8DqwGicq+MoCCAwRwH6tTnWOteMQJ4CVvszAqw82xtXlakAAVamFctlITBDAasDoxlWBZeMAAIjCdCvjQTJYRBAYHIBq/0ZAdbkTYMCIBAuQIAVbsWeCCBgW8DqwMi2GqVDAAHLAvRrlmuHsiGAQIyA1f6MACumFtkXgYkFCLAmrgBOjwACowlYHRiNdoEcCAEEZidAvza7KueCEchWwGp/RoCVbZPjwnIUIMDKsVa5JgTmKWB1YDTP2uCqEUBgDAH6tTEUOQYCCFgQsNqfEWBZaB2UAYFAAQKsQCh2QwAB8wJWB0bm4SggAgiYFaBfM1s1FAwBBCIFrPZnBFiRFcnuCEwpQIA1pT7nRgCBMQWsDozGvEaOhQAC8xKgX5tXfXO1COQsYLU/I8DKudVxbdkJEGBlV6VcEAKzFbA6MJpthXDhCCAwWIB+bTAhB0AAASMCVvszAiwjDYRiIBAiQIAVosQ+CCCQgoDVgVEKdpQRAQRsCtCv2awXSoUAAvECVvszAqz4uuQTCEwmQIA1GT0nRgCBkQWsDoxGvkwOhwACMxKgX5tRZXOpCGQuYLU/I8DKvOFxeXkJEGDlVZ9cDQJzFrA6MJpznXDtCCAwTIB+bZgfn0YAATsCVvszAiw7bYSSIOAVIMDyErEDAggkImB1YJQIH8VEAAGDAvRrBiuFIiGAQC8Bq/0ZAVav6uRDCEwjQIA1jTtnRQCB8QWsDozGv1KOiAACcxGgX5tLTXOdCOQvYLU/I8DKv+1xhRkJEGBlVJlcCgIzF7A6MJp5tXD5CCAwQIB+bQAeH0UAAVMCVvszAixTzYTCIOAWIMCihSCAQC4CVgdGufhyHQggsHwB+rXlm3NGBBBYjIDV/owAazH1zVERWIgAAdZCWDkoAghMIGB1YDQBBadEAIFMBOjXMqlILgMBBAqr/RkBFo0TgYQECLASqiyKigACTgGrAyOqDQEEEOgrQL/WV47PIYCANQGr/RkBlrWWQnkQcAgQYNE8EEAgFwGrA6NcfLkOBBBYvgD92vLNOSMCCCxGwGp/RoC1mPrmqAgsRIAAayGsHBQBBCYQsDowmoCCUyKAQCYC9GuZVCSXgQACPEJIG0AAgeECBFjDDTkCAgjYEOBGz0Y9UAoEEBhPgH5tPEuOhAAC0wpY7c+YgTVtu+DsCEQJEGBFcbEzAggYFrA6MDJMRtEQQMC4AP2a8QqieAggECxgtT8jwAquQnZEYHoBAqzp64ASIIDAOAJWB0bjXB1HQQCBOQrQr82x1rlmBPIUsNqfEWDl2d64qkwFCLAyrVguC4EZClgdGM2wKrhkBBAYSYB+bSRIDoMAApMLWO3PCLAmbxoUAIFwAQKscCv2RAAB2wJWB0a21SgdAghYFqBfs1w7lA0BBGIErPZnBFgxtci+CEwsQIA1cQVwegQQGE3A6sBotAvkQAggMDsB+rXZVTkXjEC2Alb7MwKsbJscF5ajAAFWjrXKNSEwTwGrA6N51gZXjQACYwjQr42hyDEQQMCCgNX+jADLQuugDAgEChBgBUKxGwIImBewOjAyD0cBEUDArAD9mtmqoU3NpIwAACAASURBVGAIIBApYLU/I8CKrEh2R2BKAQKsKfU5NwIIjClgdWA05jVyLAQQmJcA/dq86purRSBnAav9GQFWzq2Oa8tOgAAruyrlghCYrYDVgdFsK4QLRwCBwQL0a4MJOQACCBgRsNqfEWAZaSAUA4EQAQKsECX2QQCBFASsDoxSsKOMCCBgU4B+zWa9UCoEEIgXsNqfEWDF1yWfQGAyAQKsyeg5MQIIjCxgdWA08mVyOAQQmJEA/dqMKptLRSBzAav9GQFW5g2Py8tLgAArr/rkahCYs4DVgdGc64RrRwCBYQL0a8P8+DQCCNgRsNqfEWDZaSOUBAGvAAGWl4gdEEAgEQGrA6NE+CgmAggYFKBfM1gpFAkBBHoJWO3PCLB6VScfQmAaAQKsadw5KwIIjC9gdWA0/pVyRAQQmIsA/dpcaprrRCB/Aav9GQFW/m2PK8xIgAAro8rkUhCYuYDVgdHMq4XLRwCBAQL0awPw+CgCCJgSsNqfEWCZaiYUBgG3AAEWLQQBBHIRsDowysWX60AAgeUL0K8t35wzIoDAYgSs9mcEWIupb46KwEIECLAWwspBEUBgAgGrA6MJKDglAghkIkC/lklFchkIIFBY7c8IsGicCCQkQICVUGVRVAQQcApYHRhRbQgggEBfAfq1vnJ8DgEErAlY7c8IsKy1FMqDgEOAAIvmgQACuQhYHRjl4st1IIDA8gXo15ZvzhkRQGAxAlb7MwKsxdQ3R0VgIQIEWAth5aAIIDCBgNWB0QQUnBIBBDIRoF/LpCK5DAQQ4BFC2gACCAwXIMAabsgREEDAhgA3ejbqgVIggMB4AvRr41lyJAQQmFbAan/GDKxp2wVnRyBKgAArioudEUDAsIDVgZFhMoqGAALGBejXjFcQxUMAgWABq/0ZAVZwFbIjAtMLEGBNXweUAAEExhGwOjAa5+o4CgIIzFGAfm2Otc41I5CngNX+jAArz/bGVWUqQICVacVyWQjMUMDqwGiGVcElI4DASAL0ayNBchgEEJhcwGp/RoA1edOgAAiECxBghVuxJwII2BawOjCyrUbpEEDAsgD9muXaoWwIIBAjYLU/I8CKqUX2RWBiAQKsiSuA0yOAwGgCVgdGo10gB0IAgdkJ0K/Nrsq5YASyFbDanxFgZdvkuLAcBQiwcqxVrgmBeQpYHRjNsza4agQQGEOAfm0MRY6BAAIWBKz2ZwRYFloHZUAgUIAAKxCK3RBAwLyA1YGReTgKiAACZgXo18xWDQVDAIFIAav9GQFWZEWyOwJTChBgTanPuRFAYEwBqwOjMa+RYyGAwLwE6NfmVd9cLQI5C1jtzwiwcm51XFt2AgRY2VUpF4TAbAWsDoxmWyFcOAIIDBagXxtMyAEQQMCIgNX+jADLSAOhGAiECBBghSixDwIIpCBgdWCUgh1lRAABmwL0azbrhVIhgEC8gNX+jAArvi75BAKTCRBgTUbPiRFAYGQBqwOjkS+TwyGAwIwE6NdmVNlcKgKZC1jtzwiwMm94XF5eAgRYedUnV4PAnAWsDozmXCdcOwIIDBOgXxvmx6cRQMCOgNX+jADLThuhJAh4BQiwvETsgAACiQhYHRglwkcxEUDAoAD9msFKoUgIINBLwGp/RoDVqzr5EALTCBBgTePOWRFAYHwBqwOj8a+UIyKAwFwE6NfmUtNcJwL5C1jtzwiw8m97XGFGAgRYGVUml4LAzAWsDoxmXi1cPgIIDBCgXxuAx0cRQMCUgNX+jADLVDOhMAi4BQiwaCEIIJCLgNWBUS6+XAcCCCxfgH5t+eacEQEEFiNgtT8jwFpMfXNUBBYiQIC1EFYOigACEwhYHRhNQMEpEUAgEwH6tUwqkstAAIHCan9GgEXjRCAhAQKshCqLoiKAgFPA6sCIakMAAQT6CtCv9ZXjcwggYE3Aan9GgGWtpVAeBBwCBFg0DwQQyEXA6sAoF1+uAwEEli9Av7Z8c86IAAKLEbDanxFgLaa+OSoCCxEgwFoIKwdFAIEJBKwOjCag4JQIIJCJAP1aJhXJZSCAAI8Q0gYQQGC4AAHWcEOOgAACNgS40bNRD5QCAQTGE6BfG8+SIyGAwLQCVvszZmBN2y44OwJRAgRYUVzsjAAChgWsDowMk1E0BBAwLkC/ZryCKB4CCAQLWO3PCLCCq5AdEZhegABr+jqgBAggMI6A1YHROFfHURBAYI4C9GtzrHWuGYE8Baz2ZwRYebY3ripTAQKsTCuWy0JghgJWB0YzrAouGQEERhKgXxsJksMggMDkAlb7MwKsyZsGBUAgXIAAK9yKPRFAwLaA1YGRbTVKhwAClgXo1yzXDmVDAIEYAav9GQFWTC2yLwITCxBgTVwBnB4BBEYTsDowGu0CORACCMxOgH5tdlXOBSOQrYDV/owAK9smx4XlKECAlWOtck0IzFPA6sBonrXBVSOAwBgC9GtjKHIMBBCwIGC1PyPAstA6KAMCgQIEWIFQ7IYAAuYFrA6MzMNRQAQQMCtAv2a2aigYAghECljtzwiwIiuS3RGYUoAAa0p9zo0AAmMKWB0YjXmNHAsBBOYlQL82r/rmahHIWcBqf0aAlXOr49qyEyDAyq5KuSAEZitgdWA02wrhwhFAYLAA/dpgQg6AAAJGBKz2ZwRYRhoIxUAgRIAAK0SJfRBAIAUBqwOjFOwoIwII2BSgX7NZL5QKAQTiBaz2ZwRY8XXJJxCYTIAAazJ6TowAAiMLWB0YjXyZHA4BBGYkQL82o8rmUhHIXMBqf0aAlXnD4/LyEiDAyqs+uRoE5ixgdWA05zrh2hFAYJgA/dowPz6NAAJ2BKz2ZwRYdtoIJUHAK0CA5SViBwQQSETA6sAoET6KiQACBgXo1wxWCkVCAIFeAlb7MwKsXtXJhxCYRoAAaxp3zooAAuMLWB0YjX+lHBEBBOYiQL82l5rmOhHIX8Bqf0aAlX/b4wozEiDAyqgyuRQEZi5gdWA082rh8hFAYIAA/doAPD6KAAKmBKz2ZwRYppoJhUHALVAFWJsdtAFUCCCAAAIIIJCZwI1Wv3Gx0fr3Kra7627FBmvfIbOry/9yrN7w5S/PFSKAwNgCVvszAqyxa5rjIbBAAQKsBeJyaAQQQAABBIwIXH+11YsDH3QUIZaR+ggthtUbvtDysx8CCCBQCVjtzwiwaKMIJCRAgJVQZVFUBBBAAAEEBghseputiqdsceCAI/DRZQtYveFbtgPnQwCB9AWs9mcEWOm3La5gRgIEWDOqbC4VAQQQQGD2Aic8+uzZG6QEYPWGLyVDyooAAjYErPZnBFg22gelQCBIgAAriImdEEAAAQQQyEKAACutarR6w5eWIqVFAAELAlb7MwIsC62DMiAQKECAFQjFbggggAACCGQgQICVViVaveFLS5HSIoCABQGr/RkBloXWQRkQCBQgwAqEYjcEEEAAAQQyECDASqsSrd7wpaVIaRFAwIKA1f6MAMtC66AMCAQKEGAFQrEbAggggAACGQgQYKVViVZv+NJSpLQIIGBBwGp/RoBloXVQBgQCBQiwAqHYDQEEEEAAgQwECLDSqkSrN3xpKVJaBBCwIGC1PyPAstA6KAMCgQIEWIFQ7IYAAggggEAGAgRYaVWi1Ru+tBQpLQIIWBCw2p8RYFloHZQBgUABAqxAKHZDAAEEEEAgAwECrLQq0eoNX1qKlBYBBCwIWO3PCLAstA7KgECgAAFWIBS7IYAAAgggkIEAAVZalWj1hi8tRUqLAAIWBKz2ZwRYFloHZUAgUIAAKxCK3RBAAAEEEMhAgAArrUq0esOXliKlRQABCwJW+zMCLAutgzIgEChAgBUIxW4IIIAAAghkIECAlVYlWr3hS0uR0iKAgAUBq/0ZAZaF1kEZEAgUIMAKhGI3BBBAAAEEMhAgwEqrEq3e8KWlSGkRQMCCgNX+jADLQuugDAgEChBgBUKxGwIIIIAAAhkIEGClVYlWb/jSUqS0CCBgQcBqf0aAZaF1UAYEAgUIsAKh2A0BBBBAAIEMBAiw0qpEqzd8aSlSWgQQsCBgtT8jwLLQOigDAoECBFiBUOyGAAIIIIBABgIEWGlVotUbvrQUKS0CCFgQsNqfEWBZaB2UAYFAAQKsQCh2QwABBBBAIAMBAqy0KtHqDV9aipQWAQQsCFjtzwiwLLQOyoBAoAABViAUuyGAAAIIIJCBAAFWWpVo9YYvLUVKiwACFgSs9mcEWBZaB2VAIFCAACsQit0QQAABBBDIQIAAK61KtHrDl5YipUUAAQsCVvszAiwLrYMyIBAoQIAVCMVuCCCAAAIIZCBAgJVWJVq94UtLkdIigIAFAav9GQGWhdZBGRAIFCDACoRiNwQQQAABBDIQIMBKqxKt3vClpUhpEUDAgoDV/owAy0LroAwIBAoQYAVCsRsCCCCAAAIZCBBgpVWJVm/40lKktAggYEHAan9GgGWhdVAGBAIFCLACodgNAQQQQACBDAQIsNKqRKs3fGkpUloEELAgYLU/I8Cy0DooAwKBAgRYgVDshgACCCCAQAYCBFhpVaLVG760FCktAghYELDanxFgWWgdlAGBQAECrEAodkMAAQQQQCADAQKstCrR6g1fWoqUFgEELAhY7c8IsCy0DsqAQKAAAVYgFLshgAACCCCQgQABVlqVaPWGLy1FSosAAhYErPZnBFgWWgdlQCBQgAArEIrdEEAAAQQQyECAACutSrR6w5eWIqVFAAELAlb7MwIsC62DMiAQKECAFQjFbggggAACCGQgQICVViVaveFLS5HSIoCABQGr/RkBloXWQRkQCBQgwAqEYjcEEEAAAQQyECDASqsSrd7wpaVIaRFAwIKA1f6MAMtC66AMCAQKEGAFQrEbAggggAACGQgQYKVViVZv+NJSpLQIIGBBwGp/RoBloXVQBgQCBQiwAqHYDQEEEEAAgQwECLDSqkSrN3xpKVJaBBCwIGC1PyPAstA6KAMCgQIEWIFQ7IYAAggggEAGAgRYaVWi1Ru+tBQpLQIIWBCw2p8RYFloHZQBgUABAqxAKHZDAAEEEEAgAwECrLQq0eoNX1qKlBYBBCwIWO3PCLAstA7KgECgAAFWIBS7IYAAAgggkIEAAVZalWj1hi8tRUqLAAIWBKz2ZwRYFloHZUAgUIAAKxCK3RBAAAEEEMhAgAArrUq0esOXliKlRQABCwJW+zMCLAutgzIgEChAgBUIxW4IIIAAAghkIECAlVYlWr3hS0uR0iKAgAUBq/0ZAZaF1kEZEAgUIMAKhGI3BBBAAAEEMhAgwEqrEq3e8KWlSGkRQMCCgNX+jADLQuugDAgEChBgBUKxGwIIIIAAAhkIEGClVYlWb/jSUqS0CCBgQcBqf0aAZaF1UAYEAgUIsAKh2A0BBBBAAIEMBAiw0qpEqzd8aSlSWgQQsCBgtT8jwLLQOigDAoECBFiBUOyGAAIIIIBABgIEWGlVotUbvrQUKS0CCFgQsNqfEWBZaB2UAYFAAQKsQCh2QwABBBBAIAMBAqy0KtHqDV9aipQWAQQsCFjtzwiwLLQOyoBAoAABViAUuyGAAAIIIJCBAAFWWpVo9YYvLUVKiwACFgSs9mcEWBZaB2VAIFCAACsQit0QQAABBBDIQIAAK61KtHrDl5YipUUAAQsCVvszAiwLrYMyIBAoQIAVCMVuCCCAAAIIZCBAgJVWJVq94UtLkdIigIAFAav9GQGWhdZBGRAIFCDACoRiNwQQQAABBDIQIMBKqxKt3vClpUhpEUDAgoDV/owAy0LroAwIBAoQYAVCsRsCCCCAAAIZCBBgpVWJVm/40lKktAggYEHAan9GgGWhdVAGBAIFCLACodgNAQQQQACBDAQIsNKqRKs3fGkpUloEELAgYLU/I8Cy0DooAwKBAgRYgVDshgACCCCAQAYCBFhpVaLVG760FCktAghYELDanxFgWWgdlAGBQAECrEAodkMAAQQQQCADAQKstCrR6g1fWoqUFgEELAhY7c8IsCy0DsqAQKAAAVYgFLshgAACCCCQgQABVlqVaPWGLy1FSosAAhYErPZnBFgWWgdlQCBQgAArEIrdEEAAAQQQyECAACutSrR6w5eWIqVFAAELAlb7MwIsC62DMiAQKECAFQjFbggggAACCGQgQICVViVaveFLS5HSIoCABQGr/RkBloXWQRkQCBQgwAqEYjcEEEAAAQQyECDASqsSrd7wpaVIaRFAwIKA1f6MAMtC66AMCAQKEGAFQrEbAggggAACGQgQYKVViVZv+NJSpLQIIGBBwGp/RoBloXVQBgQCBQiwAqHYDQEEEEAAgQwECLDSqkSrN3xpKVJaBBCwIGC1PyPAstA6KAMCgQIEWIFQ7IYAAggggEAGAgRYaVWi1Ru+tBQpLQIIWBCw2p8RYFloHZQBgUABAqxAKHZDAAEEEEAgAwECrLQq0eoNX1qKlBYBBCwIWO3PCLAstA7KgECgAAFWIBS7IYAAAgggkIEAAVZalWj1hi8tRUqLAAIWBKz2ZwRYFloHZUAgUIAAKxCK3RBAAAEEEMhAgAArrUq0esOXliKlRQABCwJW+zMCLAutgzIgEChAgBUIxW4IIIAAAghkIECAlVYlWr3hS0uR0iKAgAUBq/0ZAZaF1kEZEAgUIMAKhGI3BBBAAAEEMhAgwEqrEq3e8KWlSGkRQMCCgNX+jADLQuugDAgEChBgBUKxGwIIIIAAAhkIEGClVYlWb/jSUqS0CCBgQcBqf0aAZaF1UAYEAgUIsAKh2A0BBBBAAIEMBAiw0qpEqzd8aSlSWgQQsCBgtT8jwLLQOigDAoECBFiBUOyGAAIIIIBABgIEWGlVotUbvrQUKS0CCFgQsNqfEWBZaB2UAYFAAQKsQCh2QwABBBBAIAMBAqy0KtHqDV9aipQWAQQsCFjtzwiwLLQOyoBAoAABViAUuyGAAAIIIJCBAAFWWpVo9YYvLUVKiwACFgSs9mcEWBZaB2VAIFCAACsQit0QQAABBBDIQIAAK61KtHrDl5YipUUAAQsCVvuzZAKsa6+9tnjWs55VnHDCCcXqq69efOITnyi22GKLzrp95StfWRx66KHFE5/4xOK0004bpQ388Y9/LHbeeefi85//fHHRRRcVm266aXncJz3pScXb3va24qijjioOOeSQUc7VdZDqXPr3zTbbrDj//POLtdZay3nOl7zkJcXhhx9e7jOmx0Iv1HPwf/7zn8WHP/zh4sgjjyw+85nPFP/617+K6173umWbeMUrXlHc//73L65zneuscpS//OUvxSmnnFK85jWvKX7wgx+U/77xxhsXhx12WPHIRz6yWG211Vb5zO9///vi5JNPLk488cQVn7nxjW9cPPaxjy1e/OIXFxtssMEqn1F7/dSnPlW84AUvWFG+W9ziFsWTn/zk4oUvfGFxk5vcpBcfAVYvNj6EAAIIIIBAkgIEWGlVm9UbvrQUKS0CCFgQsNqfJRNgfe973ytDiZ/85CeFwoFnPvOZxete97rWkEIVPocAKyTI+81vflNst912xWWXXZZNgPX3v/+9ePazn12GStoUJt3sZjcrfv3rXxd/+tOfyv/tgAMOKMOt61//+iv+/hVePeMZzyjDRm3rrrtu8Y9//KOQUddnFHLttNNOxde+9rUVn5H7T3/60zI0u9GNblSceeaZ5T7VpvZ5zDHHFAceeOCK8t30pjdd8Zlb3/rWxfvf//7inve8Z3TfRIAVTcYHEEAAAQQQSFaAACutqrN6w5eWIqVFAAELAlb7s2QCrHe84x3F4x//+OIhD3lI8dWvfrWcKaMZLre//e1b63cRAVZXQ5piBpZmFyko0QwgzbDq2j796U8X2267bRnUaMthBtbb3/724glPeEKhUOiMM84oAzp5aFbWW9/61uLpT396afPe97632G233VbQaNaVQqU73OEOxbnnnltstNFG5X4f+chHisc85jGFZlqdddZZxcMe9rDyMwrKHve4xxXvec97yvD0ne9854rZVtp3n332Kf+3DTfcsLjgggsKBVPa1C4f/OAHl+b690c96lFl+eqf0Uw+BV9rrLFGVP9EgBXFxc4IIIAAAggkLUCAlVb1Wb3hS0uR0iKAgAUBq/1ZEgGWZs484hGPKB+XUyih/1NwoRlY++233ywDrIc+9KHFhRdeWNz97ncvA5i111671UEzlU466aRim222KT72sY8lH2D99a9/LR/1++AHP9ha/wqk9Djgy172snI/tZPrXe96xc9//vPS4Iorrig/u/3226/kVYViclWIpWDpG9/4RrHVVluVM60USm2yySYrfeZXv/pVscMOO5SPlOrzCrt0/qc85SllkNY2S/C73/1ucb/73a+cKaZj3uMe94jqnwiworjYGQEEEEAAgaQFCLDSqj6rN3xpKVJaBBCwIGC1P0siwNIaRwofbnnLWxYXX3xxeeOv9Ydca0DVZ2Bp/af999+/nHWjMOIud7lLccQRR6yy5pEeC9t8883L9qKQTI+h6Vya6XPwwQcX++67b/Hwhz/cxBpYWmtL64CpYSnIUtDS3KrQZs011yxnYR199NGtAZauW2uLKYSp1oWq1pN6/vOfX4Y91dpQCsQUHGotp1NPPXWVRzjrAU49YNT//rnPfa546UtfWgZumt2kx/s0e+pVr3pVcbe73S3o7/QXv/hFseuuuxZXXnlluQZWtQ5Z/cMf+MAHyllUD3jAA8o61/UrvNO5tH9b4PejH/2orHuFpZq1ptlZ+syee+5ZrpGlY+o4za05+07BlIwUkp1++unlTKz6VrUxne/jH/942a5jNgKsGC32RQABBBBAIG0BAqy06s/qDV9aipQWAQQsCFjtz5IIsKpFyKsZLQoxXLNpVOFVgKXHxfTo1i9/+ctV1jx62tOeVgY31TpJVbigfRWWad0t/efVV19dHHfcceUjjFYWcdeC8QpbFM5pofCXv/zlq7RzBTw77rhjOSNJM4raFrVXqKRZR7/97W/LRdB1vdqqNZ4qy4MOOqgMq6pHEm91q1uVYaL+s779+Mc/LmcY/eEPf1gRBCmsUhCmR/i0VWtW/exnPyuDLG2vfvWri+c973mda5rF/BFXj5vWAyytSaVAUoGUgrrmAu/VAv2f/OQny/WpdtllF+8p9YigHj183/veF7yAf/V4odbfcj0C23VyAixvtbADAggggAAC2QgQYKVVlVZv+NJSpLQIIGBBwGp/Zj7Aqj/6pZkz1YyWaiaQAgTNdNFjYvWtCrD0v931rnct3v3ud5eP29XXPFJoo8frtLB3FdpoFs5VV11VrpOkAOhOd7rTivWj9PiapQBLFltvvXU5e6k5q6h6a+Ob3vSmcqaW3prYDLB+97vfleHVpZdeWr4ZT/9XrcmkcEz7H3/88aXFJZdcUqy33npF/TPnnHPOivWiKns9sqfZcfV6qR7PU1Cohdc1a0kzurRm1etf//oyuNJWX3+q7x9t/XHT+vpgVXvRmyx1TW1b7Fpml19+ebk21p///GfvWzHVdjSrTyGsAlW1zyoUjLlWAqwYLfZFAAEEEEAgbQECrLTqz+oNX1qKlBYBBCwIWO3PzAdYVSDSfFyweqxQb4FrW5+oCrD07wpvmo+aVaFK/bjVDCwFWJrhpMf06ls1S0drHtWPGRt8DGmQ9XMpDFGgpplQzccIq5lQt7vd7crH6DTTrBlgqVEqaLrBDW5QPs6mgKq+Ves1KXCpX29l2wwPNSNJi6urzt71rneVx64HXm2m9TWr6utP9THSsfSYpOpNM8lUZi2wri2kjkL2qcql69IaW3LbY489Cs36qr/xsNqvPrNL/5tmuZ144onFU5/61BWPZcZcKwFWjBb7IoAAAgggkLYAAVZa9Wf1hi8tRUqLAAIWBKz2Z6YDrHog0gw/umbaVJVdhSz1hbzrDaFa80jhTLWYdj3A0hpGWqDbcoCloKa6zuZjhHoMTut1VetQ9XkrY/2RynqAVc080qOA9cfg9MilZiRpNlz1eKHCPj3Kt9Zaa5X/m2ZzNbdqsXT979X6U7F/tAqvFNJprTNtesOf6r7aQsKpkH10PIVXCqA0o0oz9D760Y8Wt73tbVuLrMdRtWaXQtFf//rX5eLt2rSmmhaabwu9XNdOgBXbMtgfAQQQQACBdAUIsNKqO6s3fGkpUloEELAgYLU/Mx1gVUGJKrBtlpUeP9MjYXpEUI/J1WcQVYGN1oZSuNPc2tY86gpsqs9am4GlAKsy0kyj6jHCKvjTI5CVW0iApevTm/W++MUvlp56RFCLujdnsdXDw2qmlYyqtafqb99rW1C9WRcKeRRyKciqPyYa+oerdbR0fS960YvKGU5vfvObyxlX9XWuQsKpkH20bpfWQtPMK4Vxmt2mBd9DNj0yqUdZtfaaHjvUul9alytmI8CK0WJfBBBAAAEE0hYgwEqr/qze8KWlSGkRQMCCgNX+zHSAVS3eHlKB9SBF+1eBTdtja/r3qQKsKtBpXlPXo47N/ZohSxUmKfipwp9qJtQmm2xSriulda26AizNQFPI98Y3vrFcyL2+KQzSWxvbyvaGN7yhXDuseoxQoZlmPH3oQx9aKYQKCbD6LKBelVMzmvbbb7/irW99azmbSSHa7rvvvsoi7Vrf6xWveEXngvc6XmWrxeardbnqHgrYdtttt+Kb3/xm+WbCs88+e8UjiiFttNqnCl61dpkWjb/5zW8e/HECrGAqdkQAAQQQQCB5AQKstKrQ6g1fWoqUFgEELAhY7c/MBlj1tZP0xrYb3vCGrfVYPZbVXD8pZgZW9bjgMmZgjR1gCaUKRKoFyquZUFowfe+99y7d2gKs+jpOCn+0ILzeIKiQ5F73ulf5Of13zZBqriNWhWTaR7O8tEj5VlttVc5Kqi8oHxJgVTOwvvWtb62ylpfrj1ePgT7iEY8oLrvssjIE0mOTW2yxRetHhr6F8Lzzzise9ahHlTOntttuu3KNKGQragAAIABJREFUr5vd7Ga9+hZ1BrJWm459ZJIAqxc5H0IAAQQQQCBJAQKstKrN6g1fWoqUFgEELAhY7c/MBlh6/G3HHXcsbnOb26xYT6mtIqv9FMDosbcqwKgCmz333LPQgu31x8l0nGqBcs3gaa6B1RbY6DMWHyFUuao1pNZff/3iYx/7WPlYpdabqq851RZgVbOoutZxqtYJ+81vfrNKgFVfn0y+stGMrPqb/1S2Kqy5yU1u0rkGVvUYpGZ8hQY63/72t8v2ceWVV5aB23ve855CC9Z3bXJR8KTF/JtvbKy3h2uuuWalMmhtLa2npXak2WjPfe5zyxlr1dsam+f7+te/Xs5K08y2Cy64oHXNr2pdMAVgn/3sZ4sNNtgguI8iwAqmYkcEEEAAAQSSFyDASqsKrd7wpaVIaRFAwIKA1f7MZIBVD0fq6ym1VWR9plZ93yqwab6NrjqGZifts88+5dpLWsdozTXXLJYxA2toY2xbp0mzn6rH9/SGu8MPP7ycOaW3AWpBdW1tAVZ1rCc+8YnFaaedtkrRqjc1dj3eWC0Ur3BHZVCY2JypFfMWwnpduJy0LtdDHvKQMrwKnQ3185//vNhmm22KK664otCMu+23336lU1TX2pzJ9773va+ceaXwSoZas2q11VbrLJ7CPpVJs8KqBfTrOw996yIB1tC/ID6PAAIIIIBAOgIEWOnUlUpq9YYvLUVKiwACFgSs9mcmA6zq8bSf/OQnrWFDs0KrtbJudatbrXgrXhXYaF+9Ge+d73xnOdNFAYIea3vsYx9bhi5aI+phD3tYechUAyyVvZpNpTcDalZZ15pg9bCqMtIsN4U6WtdJmxZF12LjevxQj8x1BVhVKKT60gLlD3rQg1asuVWvoyoc0iw5BYcKzhQC6TN6/LFab6peF11/tAo3NcNMx9H5FDDpDYchm9a2OvDAA8tZUTrX3e9+97I9aEaWZk0pbNObBbXOlTbNQFNQpjWvZHXQQQetMpOv7bxVOHrTm960DBEVaGkGoNYrO+644wqtx6Ut5HqbxyfACqlp9kEAAQQQQCAPAQKstOrR6g1fWoqUFgEELAhY7c9MBlixi1xXj6BpEfJq1ksVzuy0007lo2v6N83GUmilWTLatKj3wQcfvGJGTcoBVvVIpN6SVw/yqsbfNgOrPpNJ+2mtsdVXX70M8jTjSI9jKsD6yle+UgZcO+ywwyp/S89+9rNLc21tM46qQOz5z39+oQBJm0I2PT6nsios06Y38inIaj7q2Txh9UiiyuXbmjO6FFA99alPLUOq6noViFXtQbOrjjzyyHIxeG31ENR3rvrLAnRNclGQVV2vwqzKVY9KKsjSjEHf9TbPS4Dlqwn+HQEEEEAAgXwECLDSqkurN3xpKVJaBBCwIGC1PzMXYNXfSNdcT6mrIhVCaAaNZuNsttlmxfnnn1+GB4ceemihYGGXXXYp12fSWlfaNt988zKc0MyseoCQcoBVN3jyk59cnHrqqStdW9dbCDXLSI8c6hFCBS8KVxRcKXDSY3aHHXZYGfR1PcqpNau23XbbQmtcudav0kwn+etYWhtK51JQpNlOOofeyBeyVTPNQvZteyRRs6BOOeWUMkxTgKdNM89UBj2GWT0eWD2WqeAuZGu+7VKzy/RIpQKxz3zmM2UgqOBujz32KNvlXe5yl5DDrrIPAVYvNj6EAAIIIIBAkgIEWGlVm9UbvrQUKS0CCFgQsNqfmQuwLFQWZQgXqAKs3XffvTj99NNXrLkVfgT2jBEgwIrRYl8EEEAAAQTSFiDASqv+rN7wpaVIaRFAwIKA1f6MAMtC60i0DJpVpfWoTjjhhOKcc85ZsZZYopeTRLEJsJKoJgqJAAIIIIDAKAIEWKMwLu0gVm/4lgbAiRBAIBsBq/0ZAVY2TWw5F6LQqnr8r1r8/E53ulPxoQ99qFhnnXWWU4gZn4UAa8aVz6UjgAACCMxOgAArrSq3esOXliKlRQABCwJW+zMCLAutI6Ey1NcoU7G1ZtaZZ55Zrh/FtngBAqzFG3MGBBBAAAEErAgQYFmpibByWL3hCys9eyGAAAL/X8Bqf0aARSuNEtAMrH333bdcJF9vLdTi5XvttVf02/SiTsrOKwQIsGgMCCCAAAIIzEeAACuturZ6w5eWIqVFAAELAlb7MwIsC62DMiAQKECAFQjFbggggAACCGQgQICVViVaveFLS5HSIoCABQGr/RkBloXWQRkQCBQgwAqEYjcEEEAAAQQyECDASqsSrd7wpaVIaRFAwIKA1f6MAMtC66AMCAQKEGAFQrEbAggggAACGQgQYKVViVZv+NJSpLQIIGBBwGp/RoBloXVQBgQCBQiwAqHYDQEEEEAAgQwECLDSqkSrN3xpKVJaBBCwIGC1PyPAstA6KAMCgQIEWIFQ7IYAAggggEAGAgRYaVWi1Ru+tBQpLQIIWBCw2p8RYFloHZQBgUABAqxAKHZDAAEEEEAgAwECrLQq0eoNX1qKlBYBBCwIWO3PCLAstA7KgECgAAFWIBS7IYAAAgggkIEAAVZalWj1hi8tRUqLAAIWBKz2ZwRYFloHZUAgUIAAKxCK3RBAAAEEEMhAgAArrUq0esOXliKlRQABCwJW+zMCLAutgzIgEChAgBUIxW4IIIAAAghkIECAlVYlWr3hS0uR0iKAgAUBq/0ZAZaF1kEZEAgUIMAKhGI3BBBAAAEEMhAgwEqrEq3e8KWlSGkRQMCCgNX+jADLQuugDAgEChBgBUKxGwIIIIAAAhkIEGClVYlWb/jSUqS0CCBgQcBqf0aAZaF1UAYEAgUIsAKh2A0BBBBAAIEMBAiw0qpEqzd8aSlSWgQQsCBgtT8jwLLQOigDAoECBFiBUOyGAAIIIIBABgIEWGlVotUbvrQUKS0CCFgQsNqfEWBZaB2UAYFAAQKsQCh2QwABBBBAIAMBAqy0KtHqDV9aipQWAQQsCFjtzwiwLLQOyoBAoAABViAUuyGAAAIIIJCBAAFWWpVo9YYvLUVKiwACFgSs9mcEWBZaB2VAIFCAACsQit0QQAABBBDIQIAAK61KtHrDl5YipUUAAQsCVvszAiwLrYMyIBAoQIAVCMVuCCCAAAIIZCBAgJVWJVq94UtLkdIigIAFAav9GQGWhdZBGRAIFCDACoRiNwQQQAABBDIQIMBKqxKt3vClpUhpEUDAgoDV/owAy0LroAwIBAoQYAVCsRsCCCCAAAIZCBBgpVWJVm/40lKktAggYEHAan9GgGWhdVAGBAIFCLACodgNAQQQQACBDAQIsNKqRKs3fGkpUloEELAgYLU/I8Cy0DooAwKBAgRYgVDshgACCCCAQAYCBFhpVaLVG760FCktAghYELDanxFgWWgdlAGBQAECrEAodkMAAQQQQCADAQKstCrR6g1fWoqUFgEELAhY7c8IsCy0DsqAQKAAAVYgFLshgAACCCCQgQABVlqVaPWGLy1FSosAAhYErPZnBFgWWgdlQCBQgAArEIrdEEAAAQQQyECAACutSrR6w5eWIqVFAAELAlb7MwIsC62DMiAQKECAFQjFbggggAACCGQgQICVViVaveFLS5HSIoCABQGr/RkBloXWQRkQCBQgwAqEYjcEEEAAAQQyECDASqsSrd7wpaVIaRFAwIKA1f6MAMtC66AMCAQKEGAFQrEbAggggAACGQgQYKVViVZv+NJSpLQIIGBBwGp/RoBloXVQBgQCBQiwAqHYDQEEEEAAgQwECLDSqkSrN3xpKVJaBBCwIGC1PyPAstA6KAMCgQIEWIFQ7IYAAggggEAGAgRYaVWi1Ru+tBQpLQIIWBCw2p8RYFloHZQBgUABAqxAKHZDAAEEEEAgAwECrLQq0eoNX1qKlBYBBCwIWO3PCLAstA7KgECgAAFWIBS7IYAAAgggkIEAAVZalWj1hi8tRUqLAAIWBKz2ZwRYFloHZUAgUIAAKxCK3RBAAAEEEMhAgAArrUq0esOXliKlRQABCwJW+zMCLAutgzIgEChAgBUIxW4IIIAAAghkIECAlVYlWr3hS0uR0iKAgAUBq/0ZAZaF1kEZEAgUIMAKhGI3BBBAAAEEMhAgwEqrEq3e8KWlSGkRQMCCgNX+jADLQuugDAgEChBgBUKxGwIIIIAAAhkIEGClVYlWb/jSUqS0CCBgQcBqf0aAZaF1UAYEAgUIsAKh2A0BBBBAAIEMBAiw0qpEqzd8aSlSWgQQsCBgtT8jwLLQOigDAoECBFiBUOyGAAIIIIBABgIEWGlVotUbvrQUKS0CCFgQsNqfEWBZaB2UAYFAAQKsQCh2QwABBBBAIAMBAqy0KtHqDV9aipQWAQQsCFjtzwiwLLQOyoBAoAABViAUuyGAAAIIIJCBAAFWWpVo9YYvLUVKiwACFgSs9mcEWBZaB2VAIFCAACsQit0QQAABBBDIQIAAK61KtHrDl5YipUUAAQsCVvszAiwLrYMyIBAoQIAVCMVuCCCAAAIIZCBAgJVWJVq94UtLkdIigIAFAav9GQGWhdZBGRAIFCDACoRiNwQQQAABBDIQIMBKqxKt3vClpUhpEUDAgoDV/owAy0LroAwIBAoQYAVCsRsCCCCAAAIZCBBgpVWJVm/40lKktAggYEHAan9GgGWhdVAGBAIFCLACodgNAQQQQACBDAQIsNKqRKs3fGkpUloEELAgYLU/I8Cy0DooAwKBAgRYgVDshgACCCCAQAYCBFhpVaLVG760FCktAghYELDanxFgWWgdlAGBQAECrEAodkMAAQQQQCADAQKstCrR6g1fWoqUFgEELAhY7c8IsCy0DsqAQKAAAVYgFLshgAACCCCQgQABVlqVaPWGLy1FSosAAhYErPZnBFgWWgdlQCBQgAArEIrdEEAAAQQQyECAACutSrR6w5eWIqVFAAELAlb7MwIsC62DMiAQKECAFQjFbggggAACCGQgQICVViVaveFLS5HSIoCABQGr/RkBloXWQRkQCBQgwAqEYjcEEEAAAQQyECDASqsSrd7wpaVIaRFAwIKA1f6MAMtC66AMCAQKEGAFQrEbAggggAACGQgQYKVViVZv+NJSpLQIIGBBwGp/RoBloXVQBgQCBQiwAqHYDQEEEEAAgQwECLDSqkSrN3xpKVJaBBCwIGC1PyPAstA6KAMCgQIEWIFQ7IYAAggggEAGAgRYaVWi1Ru+tBQpLQIIWBCw2p8RYFloHZQBgUABAqxAKHZDAAEEEEAgAwECrLQq0eoNX1qKlBYBBCwIWO3PCLAstA7KgECgAAFWIBS7IYAAAgggkIEAAVZalWj1hi8tRUqLAAIWBKz2ZwRYFloHZUAgUIAAKxCK3RBAAAEEEMhAgAArrUq0esOXliKlRQABCwJW+zMCLAutgzIgEChAgBUIxW4IIIAAAghkIECAlVYlWr3hS0uR0iKAgAUBq/0ZAZaF1kEZEAgUIMAKhGI3BBBAAAEEMhAgwEqrEq3e8KWlSGkRQMCCgNX+jADLQuugDAgEChBgBUKxGwIIIIAAAhkIEGClVYlWb/jSUqS0CCBgQcBqf0aAZaF1UAYEAgUIsAKh2A0BBBBAAIEMBAiw0qpEqzd8aSlSWgQQsCBgtT8jwLLQOigDAoECBFiBUOyGAAIIIIBABgIEWGlVotUbvrQUKS0CCFgQsNqfEWBZaB2UAYFAAQKsQCh2QwABBBBAIHGBG1xvjeKYR74r8auYV/Gt3vDNqxa4WgQQGEPAan9GgDVG7XIMBJYkQIC1JGhOgwACCCCAwMQCm95mq+IpWxw4cSk4fYyA1Ru+mGtgXwQQQEACVvszAizaJwIJCRBgJVRZFBUBBBBAAIGeAtdfbfXiwAcdVWyw9h16HoGPTSFg9YZvCgvOiQACaQtY7c8IsNJuV5R+ZgIEWDOrcC4XAQQQQGBWAnpscJP/s2mx3V13I7xKsOat3vAlSEmREUBgYgGr/RkB1sQNg9MjECNQBViXXXZZzMfYFwEEEDAnYHVgZA6KAiGAQDIC9GvJVBUFRQABj4DV/owAi6aLQEICBFgJVRZFRQABp4DVgRHVhgACCPQVoF/rK8fnEEDAmoDV/owAy1pLoTwIOAQIsGgeCCCQi4DVgVEuvlwHAggsX4B+bfnmnBEBBBYjYLU/I8BaTH1zVAQWIkCAtRBWDooAAhMIWB0YTUDBKRFAIBMB+rVMKpLLQAAB3kJIG0AAgeECBFjDDTkCAgjYEOBGz0Y9UAoEEBhPgH5tPEuOhAAC0wpY7c+YgTVtu+DsCEQJEGBFcbEzAggYFrA6MDJMRtEQQMC4AP2a8QqieAggECxgtT8jwAquQnZEYHoBAqzp64ASIIDAOAJWB0bjXB1HQQCBOQrQr82x1rlmBPIUsNqfEWDl2d64qkwFCLAyrVguC4EZClgdGM2wKrhkBBAYSYB+bSRIDoMAApMLWO3PCLAmbxoUAIFwAQKscCv2RAAB2wJWB0a21SgdAghYFqBfs1w7lA0BBGIErPZnBFgxtci+CEwsQIA1cQVwegQQGE3A6sBotAvkQAggMDsB+rXZVTkXjEC2Alb7MwKsbJscF5ajAAFWjrXKNSEwTwGrA6N51gZXjQACYwjQr42hyDEQQMCCgNX+jADLQuugDAgEChBgBUKxGwIImBewOjAyD0cBEUDArAD9mtmqoWAIIBApYLU/I8CKrEh2R2BKAQKsKfU5NwIIjClgdWA05jVyLAQQmJcA/dq86purRSBnAav9GQFWzq2Oa8tOgAAruyrlghCYrYDVgdFsK4QLRwCBwQL0a4MJOQACCBgRsNqfEWAZaSAUA4EQAQKsECX2QQCBFASsDoxSsKOMCCBgU4B+zWa9UCoEEIgXsNqfEWDF1yWfQGAyAQKsyeg5MQIIjCxgdWA08mVyOAQQmJEA/dqMKptLRSBzAav9GQFW5g2Py8tLgAArr/rkahCYs4DVgdGc64RrRwCBYQL0a8P8+DQCCNgRsNqfEWDZaSOUBAGvAAGWl4gdEEAgEQGrA6NE+CgmAggYFKBfM1gpFAkBBHoJWO3PCLB6VScfQmAaAQKsadw5KwIIjC9gdWA0/pVyRAQQmIsA/dpcaprrRCB/Aav9GQFW/m2PK8xIgAAro8rkUhCYuYDVgdHMq4XLRwCBAQL0awPw+CgCCJgSsNqfEWCZaiYUBgG3AAEWLQQBBHIRsDowysWX60AAgeUL0K8t35wzIoDAYgSs9mcEWIupb46KwEIECLAWwspBEUBgAgGrA6MJKDglAghkIkC/lklFchkIIFBY7c8IsGicCCQkQICVUGVRVAQQcApYHRhRbQgggEBfAfq1vnJ8DgEErAlY7c8IsKy1FMqDgEOAAIvmgQACuQhYHRjl4st1IIDA8gXo15ZvzhkRQGAxAlb7MwKsxdQ3R0VgIQIEWAth5aAIIDCBgNWB0QQUnBIBBDIRoF/LpCK5DAQQ4BFC2gACCAwXIMAabsgREEDAhgA3ejbqgVIggMB4AvRr41lyJAQQmFbAan/GDKxp2wVnRyBKgAArioudEUDAsIDVgZFhMoqGAALGBejXjFcQxUMAgWABq/0ZAVZwFbIjAtMLEGBNXweUAAEExhGwOjAa5+o4CgIIzFGAfm2Otc41I5CngNX+jAArz/bGVWUqQICVacVyWQjMUMDqwGiGVcElI4DASAL0ayNBchgEEJhcwGp/RoA1edOgAAiECxBghVuxJwII2BawOjCyrUbpEEDAsgD9muXaoWwIIBAjYLU/I8CKqUX2RWBiAQKsiSuA0yOAwGgCVgdGo10gB0IAgdkJ0K/Nrsq5YASyFbDanxFgZdvkuLAcBQiwcqxVrgmBeQpYHRjNsza4agQQGEOAfm0MRY6BAAIWBKz2ZwRYFloHZUAgUIAAKxCK3RBAwLyA1YGReTgKiAACZgXo18xWDQVDAIFIAav9GQFWZEWyOwJTChBgTanPuRFAYEwBqwOjMa+RYyGAwLwE6NfmVd9cLQI5C1jtzwiwcm51XFt2AgRY2VUpF4TAbAWsDoxmWyFcOAIIDBagXxtMyAEQQMCIgNX+jADLSAOhGAiECBBghSixDwIIpCBgdWCUgh1lRAABmwL0azbrhVIhgEC8gNX+jAArvi75BAKTCRBgTUbPiRFAYGQBqwOjkS+TwyGAwIwE6NdmVNlcKgKZC1jtzwiwMm94XF5eAgRYedUnV4PAnAWsDozmXCdcOwIIDBOgXxvmx6cRQMCOgNX+jADLThuhJAh4BQiwvETsgAACiQhYHRglwkcxEUDAoAD9msFKoUgIINBLwGp/RoDVqzr5EALTCBBgTePOWRFAYHwBqwOj8a+UIyKAwFwE6NfmUtNcJwL5C1jtzwiw8m97XGFGAgRYGVUml4LAzAWsDoxmXi1cPgIIDBCgXxuAx0cRQMCUgNX+jADLVDOhMAi4BQiwaCEIIJCLgNWBUS6+XAcCCCxfgH5t+eacEQEEFiNgtT8jwFpMfXNUBBYiQIC1EFYOigACEwhYHRhNQMEpEUAgEwH6tUwqkstAAIHCan9GgEXjRCAhAQKshCqLoiKAgFPA6sCIakMAAQT6CtCv9ZXjcwggYE3Aan9GgGWtpVAeBBwCBFg0DwQQyEXA6sAoF1+uAwEEli9Av7Z8c86IAAKLEbDanxFgLaa+OSoCCxEgwFoIKwdFAIEJBKwOjCag4JQIIJCJAP1aJhXJZSCAAI8Q0gYQQGC4AAHWcEOOgAACNgS40bNRD5QCAQTGE6BfG8+SIyGAwLQCVvszZmBN2y44OwJRAgRYUVzsjAAChgWsDowMk1E0BBAwLkC/ZryCKB4CCAQLWO3PCLCCq5AdEZhegABr+jqgBAggMI6A1YHROFfHURBAYI4C9GtzrHWuGYE8Baz2ZwRYebY3ripTAQKsTCuWy0JghgJWB0YzrAouGQEERhKgXxsJksMggMDkAlb7MwKsyZsGBUAgXIAAK9yKPRFAwLaA1YGRbTVKhwAClgXo1yzXDmVDAIEYAav9GQFWTC2yLwITCxBgTVwBnB4BBEYTsDowGu0CORACCMxOgH5tdlXOBSOQrYDV/owAK9smx4XlKECAlWOtck0IzFPA6sBonrXBVSOAwBgC9GtjKHIMBBCwIGC1PyPAstA6KAMCgQIEWIFQ7IYAAuYFrA6MzMNRQAQQMCtAv2a2aigYAghECljtzwiwIiuS3RGYUoAAa0p9zo0AAmMKWB0YjXmNHAsBBOYlQL82r/rmahHIWcBqf0aAlXOr49qyEyDAyq5KuSAEZitgdWA02wrhwhFAYLAA/dpgQg6AAAJGBKz2ZwRYRhoIxUAgRIAAK0SJfRBAIAUBqwOjFOwoIwII2BSgX7NZL5QKAQTiBaz2ZwRY8XXJJxCYTIAAazJ6TowAAiMLWB0YjXyZHA4BBGYkQL82o8rmUhHIXMBqf0aAlXnD4/LyEiDAyqs+uRoE5ixgdWA05zrh2hFAYJgA/dowPz6NAAJ2BKz2ZwRYdtoIJUHAK0CA5SViBwQQSETA6sAoET6KiQACBgXo1wxWCkVCAIFeAlb7MwKsXtXJhxCYRoAAaxp3zooAAuMLWB0YjX+lHBEBBOYiQL82l5rmOhHIX8Bqf0aAlX/b4wozEiDAyqgyuRQEZi5gdWA082rh8hFAYIAA/doAPD6KAAKmBKz2ZwRYppoJhUHALUCARQtBAIFcBKwOjHLx5ToQQGD5AvRryzfnjAggsBgBq/0ZAdZi6pujIrAQAQKshbByUAQQmEDA6sBoAgpOiQACmQjQr2VSkVwGAggUVvszAiwaJwIJCRBgJVRZFBUBBJwCVgdGVBsCCCDQV4B+ra8cn0MAAWsCVvszAixrLYXyIOAQIMCieSCAQC4CVgdGufhyHQggsHwB+rXlm3NGBBBYjIDV/owAazH1zVERWIgAAdZCWDkoAghMIGB1YDQBBadEAIFMBOjXMqlILgMBBHiEkDaAAALDBQiwhhtyBAQQsCHAjZ6NeqAUCCAwngD92niWHAkBBKYVsNqfMQNr2nbB2RGIEiDAiuJiZwQQMCxgdWBkmIyiIYCAcQH6NeMVRPEQQCBYwGp/RoAVXIXsiMD0AgRY09cBJUAAgXEErA6Mxrk6joIAAnMUoF+bY61zzQjkKWC1PyPAyrO9cVWZChBgZVqxXBYCMxSwOjCaYVVwyQggMJIA/dpIkBwGAQQmF7DanxFgTd40KAAC4QIEWOFW7IkAArYFrA6MbKtROgQQsCxAv2a5digbAgjECFjtzwiwYmqRfRGYWIAAa+IK4PQIIDCagNWB0WgXyIEQQGB2AvRr/7e9OwG2pKrvB35kC4thBNksMCiRQhFBhURQVCDsCAKiYRE0ShJRJCq7CwSURQSrIogSwRJQ0EFFUUEUUUSMKFiJEYVgkcIQZFFxQygR/NevKz3/y5v33vS7fW7fc/t+uiplmOk+y+f0nOr3fadPT92Q6zCB3gqUOp8JsHp7y+lYHwUEWH0cVX0iMJ0CpT4YTedo6DUBAjkEzGs5FJVBgEAJAqXOZwKsEu4ObSDQUECA1RDKaQQIFC9Q6oNR8XAaSIBAsQLmtWKHRsMIEFigQKnzmQBrgQPpdALjFBBgjVNf3QQI5BQo9cEoZx+VRYDAdAmY16ZrvPWWQJ8FSp3PBFh9vuv0rXcCAqzeDakOEZhagVIfjKZ2QHScAIHWAua11oQKIECgEIFS5zMBViE3iGYQaCIgwGqi5BwCBCZBoNQHo0mw00YCBMoUMK+VOS5aRYDAwgVKnc8EWAsfS1cQGJuAAGts9ComQCCzQKkPRpm7qTgCBKZIwLw2RYOtqwR6LlDqfCbA6vmNp3v9EhBg9Ws89YbANAuU+mA0zWOi7wQItBMwr7XzczUBAuUIlDqfCbDKuUe0hMAyBQRYyyRyAgECEyJQ6oPRhPBpJgECBQqY1wocFE0iQGAogVLnMwHWUMPpIgLjERBgjcddrQQI5Bco9cHByYySAAAgAElEQVQof0+VSIDAtAiY16ZlpPWTQP8FSp3PBFj9v/f0sEcCAqweDaauEJhygVIfjKZ8WHSfAIEWAua1FnguJUCgKIFS5zMBVlG3icYQmF9AgOUOIUCgLwKlPhj1xVc/CBDoXsC81r25GgkQGI1AqfOZAGs0461UAiMREGCNhFWhBAiMQaDUB6MxUKiSAIGeCJjXejKQukGAQCp1PhNguTkJTJCAAGuCBktTCRCYV6DUByPDRoAAgWEFzGvDyrmOAIHSBEqdzwRYpd0p2kNgHoE6wLpjo/M4ESBAgAABAgQIECBAgMAIBBattnzaYYvV01v2Xi8952mrjqCGsosUYJU9PlpHYCIEBFgTMUwaSYAAAQIECBAgQIBADwRWXmm5dPV7Npm6EEuA1YObVxcIjFtAgDXuEVA/AQIECBAgQIAAAQLTJLDPC9dIF7xlo2nqsj2wpmq0dZbAiAQEWCOCVSwBAgQIECBAgAABAgTmEPjl4i2nysYKrKkabp0lMBoBAdZoXJVKgAABAgQIECBAgACBuQQEWGXcGzZxL2MctIJAIwEBViMmJxEgQIAAAQIECBAgQCCbgAArG2WrggRYrfhcTKBbAQFWt95qI0CAAAECBAgQIECAgACrjHtAgFXGOGgFgUYCAqxGTE4iQIAAAQIECBAgQIBANgEBVjbKVgUJsFrxuZhAtwICrG691UaAAAECBAgQIECAAAEBVhn3gACrjHHQCgKNBARYjZicRIAAAQIECBAgQIAAgWwCAqxslK0KEmC14nMxgW4FBFjdequNAAECBAgQIECAAAECAqwy7gEBVhnjoBUEGgkIsBoxOYkAAQIECBAgQIAAAQLZBARY2ShbFSTAasXnYgLdCgiwuvVWGwECBAgQIECAAAECBARYZdwDAqwyxkErCDQSEGA1YnISAQIECBAgQIAAAQIEsgkIsLJRtipIgNWKz8UEuhUQYHXrrTYCBAgQIECAAAECBAgIsMq4BwRYZYyDVhBoJCDAasTkJAIECBAgQIAAAQIECGQTEGBlo2xVkACrFZ+LCXQrIMDq1lttBAgQIECAAAECBAgQEGCVcQ8IsMoYB60g0EhAgNWIyUkECBAgQIAAAQIECBDIJiDAykbZqiABVis+FxPoVkCA1a232ggQIECAAAECBAgQICDAKuMeEGCVMQ5aQaCRgACrEZOTCBAgQIAAAQIECBAgkE1AgJWNslVBAqxWfC4m0K2AAKtbb7URIECAAAECBAgQIEBAgFXGPSDAKmMctIJAIwEBViMmJxEgQIAAAQIECBAgQCCbgAArG2WrggRYrfhcTKBbAQFWt95qI0CAAAECBAgQIECAgACrjHtAgFXGOGgFgUYCAqxGTE4iQIAAAQIECBAgQIBANgEBVjbKVgUJsFrxuZhAtwICrG691UaAAAECBAgQIECAAAEBVhn3gACrjHHQCgKNBARYjZicRIAAAQIECBAgQIAAgWwCAqxslK0KEmC14nMxgW4FBFjdequNAAECBAgQIECAAAECAqwy7gEBVhnjoBUEGgkIsBoxOYkAAQIECBAgQIAAAQLZBARY2ShbFSTAasXnYgLdCgiwuvVWGwECBAgQIECAAAECBARYZdwDAqwyxkErCDQSEGA1YnISAQIECBAgQIAAAQIEsgkIsLJRtipIgNWKz8UEuhUQYHXrrTYCBAgQIECAAAECBAgIsMq4BwRYZYyDVhBoJCDAasTkJAIECBAgQIAAAQIECGQTEGBlo2xVkACrFZ+LCXQrIMDq1lttBAgQIECAAAECBAgQEGCVcQ8IsMoYB60g0EhAgNWIyUkECBAgQIAAAQIECBDIJiDAykbZqiABVis+FxPoVkCA1a232ggQIECAAAECBAgQICDAKuMeEGCVMQ5aQaCRgACrEZOTCBAgQIAAAQIECBAgkE1AgJWNslVBAqxWfC4m0K2AAKtbb7URIECAAAECBAgQIEBAgFXGPSDAKmMctIJAIwEBViMmJxEgQIAAAQIECBAgQCCbgAArG2WrggRYrfhcTKBbAQFWt95qI0CAAAECBAgQIECAgACrjHtAgFXGOGgFgUYCAqxGTE4iQIAAAQIECBAgQIBANgEBVjbKVgUJsFrxuZhAtwICrG691UaAAAECBAgQIECAAAEBVhn3gACrjHHQCgKNBARYjZicRIAAAQIECBAgQIAAgWwCAqxslK0KEmC14nMxgW4FBFjdequNAAECBAgQIECAAAECAqwy7gEBVhnjoBUEGgkIsBoxOYkAAQIECBAgQIAAAQLZBARY2ShbFSTAasXnYgLdCgiwuvVWGwECBAgQIECAAAECBARYZdwDAqwyxkErCDQSEGA1YnISAQIECBAgQIAAAQIEsgkIsLJRtipIgNWKz8UEuhUQYHXrrTYCBAgQIECAAAECBAgIsMq4BwRYZYyDVhBoJCDAasTkJAIECBAgQIAAAQIECGQTEGBlo2xVkACrFZ+LCXQrIMDq1lttBAgQIECAAAECBAgQEGCVcQ8IsMoYB60g0EhAgNWIyUkECBAgQIAAAQIECBDIJiDAykbZqiABVis+FxPoVkCA1a232ggQIECAAAECBAgQICDAKuMeEGCVMQ5aQaCRgACrEZOTCBAgQIAAAQIECBAgkE1AgJWNslVBAqxWfC4m0K2AAKtbb7URIECAAAECBAgQIEBAgFXGPSDAKmMctIJAIwEBViMmJxEgQIAAAQIECBAgQCCbgAArG2WrggRYrfhcTKBbAQFWt95qI0CAAAECBAgQIECAgACrjHtAgFXGOGgFgUYCAqxGTE4iQIAAAQIECBAgQIBANgEBVjbKVgUJsFrxuZhAtwICrG691UaAAAECBAgQIECAAAEBVhn3gACrjHHQCgKNBARYjZicRIAAAQIECBAgQIAAgWwCAqxslK0KEmC14nMxgW4FBFjdequNAAECBAgQIECAAAECAqwy7gEBVhnjoBUEGgkIsBoxOYkAAQIECBAgQIAAAQLZBARY2ShbFSTAasXnYgLdCgiwuvVWGwECBAgQIECAAAECBARYZdwDAqwyxkErCDQSEGA1YnISAQIECBAgQIAAAQIEsgkIsLJRtipIgNWKz8UEuhUQYHXrrTYCBAgQIECAAAECBAgIsMq4BwRYZYyDVhBoJCDAasTkJAIECBAgQIAAAQIECGQTEGBlo2xVkACrFZ+LCXQrIMDq1lttBAgQIECAAAECBAgQEGCVcQ8IsMoYB60g0EhAgNWIyUkECBAgQIAAAQIECBDIJiDAykbZqiABVis+FxPoVkCA1a232ggQIECAAAECBAgQICDAKuMeEGCVMQ5aQaCRgACrEZOTCBAgQIAAAQIECBAgkE1AgJWNslVBExNg/elPf0pvfvOb0wc/+MG00korpW984xtpm222mbPz733ve9Nxxx2XDjnkkHThhRe2Qqov/t3vfpde9rKXpe9973vpm9/8Ztpyyy2rv3rNa16TLrroonT66aenY489NktdcxVS1xV//4IXvCBdffXVadGiRfPW+c///M/ppJNOqs7J6THSji6j8EcffTR9+ctfTqeddlr6t3/7t/TYY4+l5ZZbrronTj311PTiF784PeEJT1iqlIceeiidf/756ayzzkp33nln9ffPfvaz0wknnJBe8YpXpOWXX36pa37zm9+kD3/4w+ncc89dcs1qq62WDjjggHTiiSemDTbYoBHFpz71qeqagw8+eOh7UoDViNpJBAgQIECAAAECBAgQyCYgwMpG2aqgiQmw/vu//7sKJe6+++4UYdab3vSmdPbZZ88aUoTINARYTYK8Bx54IO28887ppptu6k2A9cgjj6QjjjiiCpXiiDBpzTXXTL/85S/Tgw8+WP3ZkUceWYVbK6644pJ/IBFeveENb6jCxjjWXnvt9Mc//jGF0VzXRMi1xx57pFtuuWXJNeH+s5/9rArNVl111bR48eLqnPmOuH677bZLP//5z1uFiAKsVvOdiwkQIECAAAECBAgQILBgAQHWgslGcsHEBFif+MQn0qtf/eq00047pf/8z/+sVspcf/316elPf/qsMKMIsOYagXGswIrVRRHkxQqgWGE11/Gtb30rbb/99lVQE0cfVmB9/OMfr1YxPelJT0qf/OQnq4AuPGJV1sc+9rH0D//wD5XNpz/96bTvvvsuoYlVV0cddVTaaKON0he/+MX0rGc9qzrvK1/5Stp///1TrLS6/PLL01577VVdE0HZQQcdlC677LIqPL3kkkuWrLaKcw877LDqz57xjGeka6+9Nj31qU+ddRh+/etfV6u7vva1r7UeAwHWSOZBhRIgQIAAAQIECBAgQGBOAQFWGTfHRARYsXJmn332qV6Xi1Ai/i+Ci1iBdfjhh09lgLXLLrukr3/962nzzTevApg11lhjVodYqfShD32oWv1zzTXXTHyA9fDDD1dh0JVXXjnr+EcgFa8Dvuc976nOi/tkhRVWSPfee29lcNttt1XX7rrrro/zqkOxcI0Qa5VVVkk//vGP07bbbluttIqwdLPNNnvcNb/4xS/SbrvtVr1SGtdH2DXziPa8733vq15nff7zn59uvvnmVmMgwCpj4tQKAgQIECBAgAABAgSmR0CAVcZYT0SAFXscRfjwlKc8Jd1www1VmBB7Cc23B9TgCqzY/+mf/umfqlU3EUZssskm6eSTT15qz6N4LWzrrbeuRiZCsngNLeqKlT7HHHNMeuMb35he/vKXF7EHVuy1FfuARSASQVYELTOPOrR54hOfWK3CiiBlthVY0e/YWyxCmHpfqHo/qeOPP74Ke+q9oSIQi+Dwta99bfroRz+61CucEdi87nWvq1ZCDQaM8eff/e5307vf/e4qcIvVTfF6X6yeOuOMM9Kmm27a6F/Efffdl/bee+90++23V3tg1fuQDV78hS98oVpF9dKXvrQa8+h/hHdRV5w/W+B31113VWMfYWmsWovVWXHNgQceWO2RFWVGOTOPZa2+i/tnxx13rNoSZhFytVkFJ8BqdJs4iQABAgQIECBAgAABAtkEBFjZKFsVNBEBVr0Jeb3vVYQY862mCZE6wIrXxeJ1r9h7aOaeR3//939fBTf1Pkl1gBXnRlgW+27F/95///3pX/7lX6pXGEvZxD02jI+wJcK5t7/97emUU05Z6kaIgGf33XevViTFiqLZNrWPUClWHf3qV7+qNkGP/sZR7/FUWx599NFVWFW/krj++utXYWL87+Dxv//7v+lFL3pR+u1vf7skCIqwKoKweIUvjnrPqnvuuacKsuI488wz09ve9rY59zRbyF1ev246GGC9//3vrwLJCKQiqJu5wXu9Qf91112XrrjiirTnnnsus8p4LTNePfzMZz4z6wb+cZ/usMMO1d5csel/rOiKYE2AtUxaJxAgQIAAAQIECBAgQKAYAQFWGUNRfIA1+OpXrJyJ1Sxx1CuBIkC4+OKLq9fEBo86wIo/e+Yzn5niC3Dxut3gnkcR2sTrdbGxdx3axCqcn/70p9U+SREAbbzxxkv2j4rX10oKsMLiJS95SbV6aeaqovqrjR/5yEeqlVoRoMwMsGJvpgivbrzxxvSOd7yj+r8IuuKIcCzO/8AHPlBZfPvb307rrrtuGrzm85///JL9omr7eGUvVscNjkv9el4EhbHxeqxaihVdsWfVOeecUwVXcQzuPzXsP4/B100H9wer75f4kmX0abZjWaupZl7zwx/+sNob6/e///1SX8WMYC4C1/ji4aWXXpr+9m//tlrFJcAadmRdR4AAAQIECBAgQIAAgfEICLDG4z6z1uIDrDoQmfm6YP1aYXwFbrb9ieoAK/4+wpuZr5rVocpgufUKrAiwYoVTvKY3eNSrdGLPo8EyFxp8tBn6wboiIIlALVZCzXyNsF4J9bSnPa16jS5Wms0MsOL1wwia/uzP/qzaYDwCqsHjjjvuqFZTxQq2wf7WtjPDw1iRFJurx5hFaBN/Pxh4zWY6uGfV4P5TwxjV+03FuMVKsmhzbLAeR5MxanJO3a7Bjdlf+cpXplj1NfjFw1iV9apXvSq9/vWvX7LKT4A1zKi6hgABAgQIECBAgAABAuMVEGCN17+uvegAazAQmRl+zLXSpu5YHbIMbuQ9SF7veRThTARgW2yxRfXaXL0CKzb6jg26Sw6wIqip+znzNcJ4DS7266r3oRrmq4yDr1QOBlj1yqN4FXDwS5DxymWsSIrVcPXrhRH2xat8ixYtqv4sVnPNPOrN0uPP6/2nFvrPI8KrCOlir7M4Fi9eXO1xVh9Nwqkm50R5EV4deuih1T5psULvq1/9atpwww2X1PWTn/ykWhkXe2YN/p0Aa6Gj6nwCBAgQIECAAAECBAiMX0CANf4xiBYUHWDVQUk0dLZVVvH6WbwSFq8IxmtygyuI6sAm9oaKcGfmMdueR3MFNvW1pa3AigCrNoqVRvVrhHXwF69A1m5NAqzoX3xZ7/vf/37lGa8IxqbuM1exDYaH9UqrMKr3nqr3Kot9pmbbUH3mWMSeYxFyRZA1+Jpo038i8bpe9O9d73pXtY/XBRdcUK24Gtznqkk41eSc2Lcr9kKLFWsRxsXqttjwffAe2Xfffau/D/+ddtppyd8JsJqOqPMIECBAgAABAgQIECBQjoAAq4yxKDrAqjdvb0I1GKTE+XVgM9tra/H34wqw6hBjZp/metVx5nkzQ5Y6TIrgpw5/6pVQm222WbWvVOxrNVeAFSvQIuT713/912oj98EjwqD4auNsbTvvvPOqvcPq1wgjNIsVT1ddddXjQqgmAdYwG6jX7XzwwQfT4YcfXn31MF7hixBtv/32W2qT9tjf69RTT51zw/sor7aNzebrfbkGPSJgi3Dq1ltvrb5M+LnPfW7JK4px3uArjO985zurL10OhmgCrCb/kp1DgAABAgQIECBAgACBsgQEWGWMR7EB1uDeSfH1wJVXXnlWsfjCW4QYM/dPWsgKrPp1wS5WYOUOsAKlXolWb1Ber4SKDdP/8R//sXKbLcAa3Mcpwp947S32vNpqq63S8573vOq6+O9YITVzH7E6JItzYpVXbHC/7bbbVquSBjeUbxJg1Suw/uu//mupvbzm+2cSr4Hus88+6aabbkprrbVW9fXAbbbZZtZL2n6F8Etf+lK1p1Vs2L7zzjtXe3ytueaaj6trMIhr8s/7L/7iL9J3vvOdJV9+bHJNjE0cd2x0XpPTnUOAAAECBAgQIECAAAECLQUEWC0BM11ebIAVr1/tvvvuKX7Ir/dTmq3P9XkRwMRrb3WAUQc2Bx54YIoN2wdXwlQBwP9tUB7h18w9sGYLbOKaEl8hjHbVe0itt9566ZprrqleqwyzwT2nZguw6lVUs+3jFOXW+4Q98MADSwVYg/uThW/YxIqswS//RRmxUXwEY6uvvvqce2DVr0HGiq+me2DFPlNxf9x+++1V4HbZZZel2LB+riNcIniKzfxnfrFx8H74wx/+8Lg2xKqq2E8r7qNYjfbWt761WrFWf61xsL64l2LT9vhi42xHGIVl3KsxVrFvVmz2vs466zT+5yzAakzlRAIECBAgQIAAAQIECGQREGBlYWxdSJEB1mA4Mrif0my9HVypNXhuHdjM/BpdXUasTjrssMOqvZdiH6PYcLuLFVhtR2y2fZpi9VP9+t65556bTjrppGrlVHwNMDZUj2O2AKsu65BDDkkXXnjhUk2rv9Q41+uN9UbxEe5EGyJMnLlSayFfIRwci/mcYl+u2Fsqwqu5VkPNvP7ee+9N2223XbrttttSrLjbddddH3dK3deZK/nqrwlGeBWGRx55ZFp++eWHGkavEA7F5iICBAgQIECAAAECBAiMVUCANVb+JZUXGWDVr6fdfffds4YNM+nqvbLWX3/9JV/FqwObODe+jHfJJZekDTbYoNqnKIKEAw44oApdYo+ovfbaqypyUgOsaHu9miq+DBgrgebaE2wwrKqNYpVbhDqxr1McsSn6pz71qer1w3hlbq4Aqw6FYrweffTR9Dd/8zdL9twaHKM6HIqVRxEcRnAWIVBcE68/1vtNDY7FXP88ItyMFWZRTtQXAVN84bDJEXtbHXXUUdVrjlHX5ptvXt0PsSIr9vKKsC2+LBj7XMURK9AiKIs9r8Lq6KOPXmolX5N663MEWAvRci4BAgQIECBAgAABAgTKEBBglTEORQZY9Z5Om266abruuuuq/Y3mO+pX0GIT8rPPPrva1LsOZ/bYY4/q1bX4u1iNFaFVvMYVR2zqfcwxxyxZUTPJAVb9SmR8JW8wyKvdZluBNbiSKc6LvcZWWmmlKsiLFUfxOmYEWP/xH/9RBVy77bbbUsNwxBFHVOZx1PYzT4pA7Pjjj08RIMURIVvsHxVtjb+L48wzz6yCrJmves4sq34lMdq1rGPmiq4IqA499NAqpKr7G4FYfT/E6qrTTjutesUvjsEQdFl1zfWxgMHrBFjLUvT3BAgQIECAAAECBAgQKE9AgFXGmBQXYA1uhD1zP6W5yCKEiBU0sRrnBS94Qbr66qurFTrHHXdcimBhzz33rPZnir2u4th6662rcCJWZg0GJpMcYA0avPa1r00f/ehHH9e3ub5CGKuM4pXDeIUwwqTYhyqCqwic4jW7E044oQr65nqVM/as2n777as9rubbvypWOoV/lHXttddWdUVQFKudoo4IK5sc9UqzJufO9kpifLXx/PPPr8K0CPDiiJVn0YZ4DbN+PbB+LTOCuyaHAKuJknMIECBAgAABAgQIECAweQICrDLGrLgAqwwWrWgqUAdY++23X7r44ouX7LnV9HrnLUzAJu4L83I2AQIECBAgQIAAAQIE2goIsNoK5rlegJXHcSpLiVVVsR/VBz/4wfT5z39+yV5iU4nRUacFWB1Bq4YAAQIECBAgQIAAAQL/JyDAKuNWEGCVMQ4T04oIrerX/+rNzzfeeON01VVXpSc/+ckT049JbagAa1JHTrsJECBAgAABAgQIEJhUAQFWGSMnwCpjHCamFYN7lEWjY8+sxYsXV/tHOUYvIMAavbEaCBAgQIAAAQIECBAgMCggwCrjfhBglTEOE9OKWIH1xje+sdokP75aGJuX/93f/d0yvx44MR0svKECrMIHSPMIECBAgAABAgQIEOidgACrjCEVYJUxDlpBoJGAAKsRk5MIECBAgAABAgQIECCQTUCAlY2yVUECrFZ8LibQrYAAq1tvtREgQIAAAQIECBAgQECAVcY9IMAqYxy0gkAjAQFWIyYnESBAgAABAgQIECBAIJuAACsbZauCBFit+FxMoFsBAVa33mojQIAAAQIECBAgQICAAKuMe0CAVcY4aAWBRgICrEZMTiJAgAABAgQIECBAgEA2AQFWNspWBQmwWvG5mEC3AgKsbr3VRoAAAQIECBAgQIAAAQFWGfeAAKuMcdAKAo0EBFiNmJxEgAABAgQIECBAgACBbAICrGyUrQoSYLXiczGBbgUEWN16q40AAQIECBAgQIAAAQICrDLuAQFWGeOgFQQaCQiwGjE5iQABAgQIECBAgAABAtkEBFjZKFsVJMBqxediAt0KCLC69VYbAQIECBAgQIAAAQIEBFhl3AMCrDLGQSsINBIQYDVichIBAgQIECBAgAABAgSyCQiwslG2KkiA1YrPxQS6FRBgdeutNgIECBAgQIAAAQIECAiwyrgHBFhljINWEGgkIMBqxOQkAgQIECBAgAABAgQIZBMQYGWjbFWQAKsVn4sJdCsgwOrWW20ECBAgQIAAAQIECBAQYJVxDwiwyhgHrSDQSECA1YjJSQQIECBAgAABAgQIEMgmIMDKRtmqIAFWKz4XE+hWQIDVrbfaCBAgQIAAAQIECBAgIMAq4x4QYJUxDlpBoJGAAKsRk5MIECBAgAABAgQIECCQTUCAlY2yVUECrFZ8LibQrYAAq1tvtREgQIAAAQIECBAgQECAVcY9IMAqYxy0gkAjAQFWIyYnESBAgAABAgQIECBAIJuAACsbZauCBFit+FxMoFsBAVa33mojQIAAAQIECBAgQICAAKuMe0CAVcY4aAWBRgICrEZMTiJAgAABAgQIECBAgEA2AQFWNspWBQmwWvG5mEC3AgKsbr3VRoAAAQIECBAgQIAAAQFWGfeAAKuMcdAKAo0EBFiNmJxEgAABAgQIECBAgACBbAICrGyUrQoSYLXiczGBbgUEWN16q40AAQIECBAgQIAAAQICrDLuAQFWGeOgFQQaCQiwGjE5iQABAgQIECBAgAABAtkEBFjZKFsVJMBqxediAt0KCLC69VYbAQIECBAgQIAAAQIEBFhl3AMCrDLGQSsINBIQYDVichIBAgQIECBAgAABAgSyCQiwslG2KkiA1YrPxQS6FRBgdeutNgIECBAgQIAAAQIECAiwyrgHBFhljINWEGgkIMBqxOQkAgQIECBAgAABAgQIZBMQYGWjbFWQAKsVn4sJdCsgwOrWW20ECBAgQIAAAQIECBAQYJVxDwiwyhgHrSDQSECA1YjJSQQIECBAgAABAgQIEMgmIMDKRtmqIAFWKz4XE+hWQIDVrbfaCBAgQIAAAQIECBAgIMAq4x4QYJUxDlpBoJGAAKsRk5MIECBAgAABAgQIECCQTUCAlY2yVUECrFZ8LibQrYAAq1tvtREgQIAAAQIECBAgQECAVcY9IMAqYxy0gkAjAQFWIyYnESBAgAABAgQIECBAIJuAACsbZauCBFit+FxMoFsBAVa33mojQIAAAQIECBAgQICAAKuMe0CAVcY4aAWBRgICrEZMTiJAgAABAgQIECBAgEA2AQFWNspWBQmwWvG5mEC3AgKsbr3VRoAAAQIECBAgQIAAAQFWGfeAAKuMcdAKAo0EBFiNmJxEgAABAgQIECBAgACBbAICrGyUrQoSYLXiczGBbgUEWN16q40AAQIECBAgQIAAAQICrDLuAQFWGeOgFQQaCUnLAWkAACAASURBVAiwGjE5iQABAgQIECBAgAABAtkEBFjZKFsVJMBqxediAt0KCLC69VYbAQIECBAgQIAAAQIEBFhl3AMCrDLGQSsINBIQYDVichIBAgQIECBAgAABAgSyCQiwslG2KkiA1YrPxQS6FRBgdeutNgIECBAgQIAAAQIECAiwyrgHBFhljINWEGgkIMBqxOQkAgQIECBAgAABAgQIZBMQYGWjbFWQAKsVn4sJdCsgwOrWW20ECBAgQIAAAQIECBAQYJVxDwiwyhgHrSDQSECA1YjJSQQIECBAgAABAgQIEMgmIMDKRtmqIAFWKz4XE+hWQIDVrbfaCBAgQIAAAQIECBAgIMAq4x4QYJUxDlpBoJGAAKsRk5MIECBAgAABAgQIECCQTUCAlY2yVUECrFZ8LibQrYAAq1tvtREgQIAAAQIECBAgQECAVcY9IMAqYxy0gkAjAQFWIyYnESBAgAABAgQIECBAIJuAACsbZauCBFit+FxMoFsBAVa33mojQIAAAQIECBAgQICAAKuMe0CAVcY4aAWBRgICrEZMTiJAgAABAgQIECBAgEA2AQFWNspWBQmwWvG5mEC3AgKsbr3VRoAAAQIECBAgQIAAAQFWGfeAAKuMcdAKAo0EBFiNmJxEgAABAgQIECBAgACBbAICrGyUrQoSYLXiczGBbgUEWN16q40AAQIECBAgQIAAAQICrDLuAQFWGeOgFQQaCQiwGjE5iQABAgQIECBAgAABAtkEBFjZKFsVJMBqxediAt0KCLC69VYbAQIECBAgQIAAAQIEBFhl3AMCrDLGQSsINBIQYDVichIBAgQIECBAgAABAgSyCQiwslG2KkiA1YrPxQS6FRBgdeutNgIECBAgQIAAAQIECAiwyrgHBFhljINWEGgkIMBqxOQkAgQIECBAgAABAgQIZBMQYGWjbFWQAKsVn4sJdCsgwOrWW20ECBAgQIAAAQIECBAQYJVxDwiwyhgHrSDQSECA1YjJSQQIECBAgAABAgQIEMgi8MSVl0s/veh5WcqalEJuvvnmqqlbbrllUU0WYBU1HBpDYH4BAZY7hAABAgQIECBAgAABAt0J7PPCNdIFb9mouwoLqEmAVcAgaAKBSRcQYE36CGo/AQIECBAgQIAAAQKTIrDySsulq9+zSXrO01adlCZnaacAKwujQghMt4AAa7rHX+8JECBAgAABAgQIEBi9QLw2uNPzF6W37L3e1IVXoSvAGv09pgYCvReoA6ybbrqp933VQQIE+i1Q6oNRv9X1jgCBUQqY10apq2wCBLoUKHU+swdWl3eBugi0FBBgtQR0OQECxQiU+mBUDJCGECAwcQLmtYkbMg0mQGAOgVLnMwGWW5bABAkIsCZosDSVAIF5BUp9MDJsBAgQGFbAvDasnOsIEChNoNT5TIBV2p2iPQTmERBguT0IEOiLQKkPRn3x1Q8CBLoXMK91b65GAgRGI1DqfCbAGs14K5XASAQEWCNhVSgBAmMQKPXBaAwUqiRAoCcC5rWeDKRuECBgE3f3AAEC7QUEWO0NlUCAQBkCftArYxy0ggCBfALmtXyWSiJAYLwCpc5nVmCN975QO4EFCQiwFsTlZAIEChYo9cGoYDJNI0CgcAHzWuEDpHkECDQWKHU+E2A1HkInEhi/gABr/GOgBQQI5BEo9cEoT++UQoDANAqY16Zx1PWZQD8FSp3PBFj9vN/0qqcCAqyeDqxuEZhCgVIfjKZwKHSZAIFMAua1TJCKIUBg7AKlzmcCrLHfGhpAoLmAAKu5lTMJEChboNQHo7LVtI4AgZIFzGslj462ESCwEIFS5zMB1kJG0bkExiwgwBrzAKieAIFsAqU+GGXroIIIEJg6AfPa1A25DhPorUCp85kAq7e3nI71UUCA1cdR1ScC0ylQ6oPRdI6GXhMgkEPAvJZDURkECJQgUOp8JsAq4e7QBgINBQRYDaGcRoBA8QKlPhgVD6eBBAgUK2BeK3ZoNIwAgQUKlDqfCbAWOJBOJzBOAQHWOPXVTYBAToFSH4xy9lFZBAhMl4B5bbrGW28J9Fmg1PlMgNXnu07feicgwOrdkOoQgakVKPXBaGoHRMcJEGgtYF5rTagAAgQKESh1PhNgFXKDaAaBJgICrCZKziFAYBIESn0wmgQ7bSRAoEwB81qZ46JVBAgsXKDU+UyAtfCxdAWBsQkIsMZGr2ICBDILlPpglLmbiiNAYIoEzGtTNNi6SqDnAqXOZwKsnt94utcvAQFWv8ZTbwhMs0CpD0bTPCb6ToBAOwHzWjs/VxMgUI5AqfOZAKuce0RLCCxTQIC1TCInECAwIQKlPhhNCJ9mEiBQoIB5rcBB0SQCBIYSKHU+E2ANNZwuIjAeAQHWeNzVSoBAfoFSH4zy91SJBAhMi4B5bVpGWj8J9F+g1PlMgNX/e08PeyQgwOrRYOoKgSkXKPXBaMqHRfcJEGghYF5rgedSAgSKEih1PhNgFXWbaAyB+QUEWO4QAgT6IlDqg1FffPWDAIHuBcxr3ZurkQCB0QiUOp8JsEYz3kolMBIBAdZIWBVKgMAYBEp9MBoDhSoJEOiJgHmtJwOpGwQIpFLnMwGWm5PABAkIsCZosDSVAIF5BUp9MDJsBAgQGFbAvDasnOsIEChNoNT5TIBV2p2iPQTmERBguT0IEOiLQKkPRn3x1Q8CBLoXMK91b65GAgRGI1DqfCbAGs14K5XASAQEWCNhVSgBAmMQKPXBaAwUqiRAoCcC5rWeDKRuECDgFUL3AAEC7QUEWO0NlUCAQBkCftArYxy0ggCBfALmtXyWSiJAYLwCpc5nVmCN975QO4EFCQiwFsTlZAIEChYo9cGoYDJNI0CgcAHzWuEDpHkECDQWKHU+E2A1HkInEhi/gABr/GOgBQQI5BEo9cEoT++UQoDANAqY16Zx1PWZQD8FSp3PBFj9vN/0qqcCAqyeDqxuEZhCgVIfjKZwKHSZAIFMAua1TJCKIUBg7AKlzmcCrLHfGhpAoLmAAKu5lTMJEChboNQHo7LVtI4AgZIFzGslj462ESCwEIFS5zMB1kJG0bkExiwgwBrzAKieAIFsAqU+GGXroIIIEJg6AfPa1A25DhPorUCp85kAq7e3nI71UUCA1cdR1ScC0ylQ6oPRdI6GXhMgkEPAvJZDURkECJQgUOp8JsAq4e7QBgINBQRYDaGcRoBA8QKlPhgVD6eBBAgUK2BeK3ZoNIwAgQUKlDqfCbAWOJBOJzBOAQHWOPXVTYBAToFSH4xy9lFZBAhMl4B5bbrGW28J9Fmg1PlMgNXnu07feicgwOrdkOoQgakVKPXBaGoHRMcJEGgtYF5rTagAAgQKESh1PhNgFXKDaAaBJgICrCZKziFAYBIESn0wmgQ7bSRAoEwB81qZ46JVBAgsXKDU+UyAtfCxdAWBsQkIsMZGr2ICBDILlPpglLmbiiNAYIoEzGtTNNi6SqDnAqXOZwKsnt94utcvAQFWv8ZTbwhMs0CpD0bTPCb6ToBAOwHzWjs/VxMgUI5AqfOZAKuce0RLCCxTQIC1TCInECAwIQKlPhhNCJ9mEiBQoIB5rcBB0SQCBIYSKHU+E2ANNZwuIjAeAQHWeNzVSoBAfoFSH4zy91SJBAhMi4B5bVpGWj8J9F+g1PlMgNX/e08PeyQgwOrRYOoKgSkXKPXBaMqHRfcJEGghYF5rgedSAgSKEih1PhNgFXWbaAyB+QUEWO4QAgT6IlDqg1FffPWDAIHuBcxr3ZurkQCB0QiUOp8JsEYz3kolMBIBAdZIWBVKgMAYBEp9MBoDhSoJEOiJgHmtJwOpGwQIpFLnMwGWm5PABAkIsCZosDSVAIF5BUp9MDJsBAgQGFbAvDasnOsIEChNoNT5TIBV2p2iPQTmERBguT0IEOiLQKkPRn3x1Q8CBLoXMK91b65GAgRGI1DqfCbAGs14K5XASAQEWCNhVSgBAmMQKPXBaAwUqiRAoCcC5rWeDKRuECDgFUL3AAEC7QUEWO0NlUCAQBkCftArYxy0ggCBfALmtXyWSiJAYLwCpc5nVmCN975QO4EFCQiwFsTlZAIEChYo9cGoYDJNI0CgcAHzWuEDpHkECDQWKHU+E2A1HkInEhi/gABr/GOgBQQI5BEo9cEoT++UQoDANAqY16Zx1PWZQD8FSp3PBFj9vN/0qqcCAqyeDqxuEZhCgVIfjKZwKHSZAIFMAua1TJCKIUBg7AKlzmcCrLHfGhpAoLmAAKu5lTMJEChboNQHo7LVtI4AgZIFzGslj462ESCwEIFS5zMB1kJG0bkExiwgwBrzAKieAIFsAqU+GGXroIIIEJg6AfPa1A25DhPorUCp85kAq7e3nI71UUCA1cdR1ScC0ylQ6oPRdI6GXhMgkEPAvJZDURkECJQgUOp8JsAq4e7QBgINBQRYDaGcRoBA8QKlPhgVD6eBBAgUK2BeK3ZoNIwAgQUKlDqfCbAWOJBOJzBOAQHWOPXVTYBAToFSH4xy9lFZBAhMl4B5bbrGW28J9Fmg1PlMgNXnu07feicgwOrdkOoQgakVKPXBaGoHRMcJEGgtYF5rTagAAgQKESh1PhNgFXKDaAaBJgICrCZKziFAYBIESn0wmgQ7bSRAoEwB81qZ46JVBAgsXKDU+UyAtfCxdAWBsQkIsMZGr2ICBDILlPpglLmbiiNAYIoEzGtTNNi6SqDnAqXOZwKsnt94utcvAQFWv8ZTbwhMs0CpD0bTPCb6ToBAOwHzWjs/VxMgUI5AqfOZAKuce0RLCCxTQIC1TCInECAwIQKlPhhNCJ9mEiBQoIB5rcBB0SQCBIYSKHU+E2ANNZwuIjAeAQHWeNzVSoBAfoFSH4zy91SJBAhMi4B5bVpGWj8J9F+g1PlMgNX/e08PeyQgwOrRYOoKgSkXKPXBaMqHRfcJEGghYF5rgedSAgSKEih1PhNgFXWbaAyB+QUEWO4QAgT6IlDqg1FffPWDAIHuBcxr3ZurkQCB0QiUOp8JsEYz3kolMBIBAdZIWBVKgMAYBEp9MBoDhSoJEOiJgHmtJwOpGwQIpFLnMwGWm5PABAkIsCZosDSVAIF5BUp9MDJsBAgQGFbAvDasnOsIEChNoNT5TIBV2p2iPQTmERBguT0IEOiLQKkPRn3x1Q8CBLoXMK91b65GAgRGI1DqfCbAGs14K5XASAQEWCNhVSgBAmMQKPXBaAwUqiRAoCcC5rWeDKRuECDgFUL3AAEC7QUEWO0NlUCAQBkCftArYxy0ggCBfALmtXyWSiJAYLwCpc5nVmCN975QO4EFCQiwFsTlZAIEChYo9cGoYDJNI0CgcAHzWuEDpHkECDQWKHU+E2A1HkInEhi/gABr/GOgBQQI5BEo9cEoT++UQoDANAqY16Zx1PWZQD8FSp3PBFj9vN/0qqcCAqyeDqxuEZhCgVIfjKZwKHSZAIFMAua1TJCKIUBg7AKlzmcCrLHfGhpAoLmAAKu5lTMJEChboNQHo7LVtI4AgZIFzGslj462ESCwEIFS5zMB1kJG0bkExiwgwBrzAKieAIFsAqU+GGXroIIIEJg6AfPa1A25DhPorUCp85kAq7e3nI71UUCA1cdR1ScC0ylQ6oPRdI6GXhMgkEPAvJZDURkECJQgUOp8JsAq4e7QBgINBQRYDaGcRoBA8QKlPhgVD6eBBAgUK2BeK3ZoNIwAgQUKlDqfCbAWOJBOJzBOAQHWOPXVTYBAToFSH4xy9lFZBAhMl4B5bbrGW28J9Fmg1PlMgNXnu07feicgwOrdkOoQgakVKPXBaGoHRMcJEGgtYF5rTagAAgQKESh1PhNgFXKDaAaBJgICrCZKziFAYBIESn0wmgQ7bSRAoEwB81qZ46JVBAgsXKDU+UyAtfCxdAWBsQkIsMZGr2ICBDILlPpglLmbiiNAYIoEzGtTNNi6SqDnAqXOZwKsnt94utcvAQFWv8ZTbwhMs0CpD0bTPCb6ToBAOwHzWjs/VxMgUI5AqfOZAKuce0RLCCxTQIC1TCInECAwIQKlPhhNCJ9mEiBQoIB5rcBB0SQCBIYSKHU+E2ANNZwuIjAeAQHWeNzVSoBAfoFSH4zy91SJBAhMi4B5bVpGWj8J9F+g1PlMgNX/e08PeyQgwOrRYOoKgSkXKPXBaMqHRfcJEGghYF5rgedSAgSKEih1PhNgFXWbaAyB+QUEWO4QAgT6IlDqg1FffPWDAIHuBcxr3ZurkQCB0QiUOp8JsEYz3kolQIAAAQIECBAgQIAAAQIECBDIJCDAygSpGAIECBAgQIAAAQIECBAgQIAAgdEICLBG46pUAgQIECBAgAABAgQIECBAgACBTAICrEyQiiFAgAABAgQIECBAgAABAgQIEBiNgABrNK5KJUCAAAECBAgQIECAAAECBAgQyCQgwMoEqRgCBAgQIECAAAECBAgQIECAAIHRCAiwRuOqVAIECBAgQIAAAQIECBAgQIAAgUwCAqxMkIohQIAAAQIECBAgQIAAAQIECBAYjYAAazSuSiVAgAABAgQIECBAgAABAgQIEMgkIMDKBKkYAgQIECBAgAABAgQIECBAgACB0QgIsEbjqlQCBAgQIECAAAECBAgQIECAAIFMAgKsTJCKIUCAAAECBAgQIECAAAECBAgQGI2AAGs0rkolQIAAAQIECBAgQIAAAQIECBDIJCDAygSpGAIECBAgQIAAAQIECBAgQIAAgdEICLBG46pUAtkEHn300fSZz3wmnXzyyemWW26pyt1www3TkUcemQ499NC0yiqrZKtLQQQIEMgh8Jvf/CZ9+MMfTueee2668847qyJXW221dMABB6QTTzwxbbDBBrNW86Mf/Sgdc8wx6Stf+Up65JFHGl2To73KIECAwEIEbrzxxrTDDjukv/qrv0pf/OIX0xOf+MSlLn/ooYfS+eefn84666wl8+Czn/3sdMIJJ6RXvOIVafnll19Ilc4lQIBANoGZz1vLLbdc2nXXXdNJJ52Uttpqq1nrueuuu6q/v/TSS9ODDz6YVlxxxbTzzjunM844I2266abZ2rasggRYyxLy9wTGKPDHP/4xnX766eld73pX1Yo11lgjrbDCCun++++v/nu//farHo4WLVo0xlaqmgABAv9fIAKrPfbYY0ngvvbaa6eVVlop/exnP0uPPfZYWnXVVdPixYurcwaP6667Lu29997pV7/6VfVQtM466yy55qlPfWq64oor0nOf+1zUBAgQGKvAfffdV4VX8UvFl770pbMGWBFeveENb0gXXXRR1daYB+OZ7oEHHqj+O34Jedppp1VznYMAAQJdCsTCiFe96lXVM1nMQeutt1665557ql8cRpAVz2gRsg8et99+exVw3XHHHdU5T3nKU1LMhXHNXM91o+qTAGtUssolkEEgfmDbZ5990uqrr54uu+yytOOOO1al/uAHP6j+PCaRM888s3oQchAgQGDcAvEgc9BBB1Xz1Ytf/OJ0ySWXLFltFauyDjvssOrPnvGMZ6Rrr702RTAVR/xWb6eddkq33nprtULrHe94R/VQNXhN/P1nP/vZWVc6jLvf6idAYDoEYo5705velD7ykY9UHZ4rwIpVV0cddVTaaKONqoDrWc96VvrTn/5UrS7df//9q7nt8ssvT3vttdd0wOklAQJFCHz3u99Nu+yySzUHvf/970+HH354tRo0QvdYNBFv/Ky//vrp+uuvT09/+tOrNv/ud79L++67b/rqV7+aXv3qV1cr7GNV/eA1z3zmM6u/n2uFfc7OC7ByaiqLQEaBmBQipLr66qvT2WefXU0wg0dMLBFoxcPRN77xjbTuuutmrF1RBAgQWLjAj3/847TttttWv9WLOWqzzTZ7XCG/+MUv0m677Za+973vpY9//ONV2BXHOeeck9785jdXD1XxQ93gq9H1NTfddFO68sorq98AOggQIDAOgXrlwiabbJJiRcKLXvSipVZg3XvvvWm77bZLt91226xzVsx9Bx988Kzz3Tj6pE4CBKZDIFaBxtzzyU9+Mr3zne+swqonPOEJSzpf/+wZQdRVV11VvR4Yx5e//OW0++67p5j3Zv7MOfiLy9l+Xh2FrABrFKrKJJBBoP5BMF69ueGGG6qgavD47W9/W00m8XfxG716dVaGqhVBgACBoQSuueaadOCBB6bY5+ULX/jCrKulXvOa11Sv1cRv+o499tj08MMPV0vVI5waDLUGG3DqqadWq7Ii5PrABz4wVNtcRIAAgTYCP/nJT9JLXvKSatuGeP0vAvjZ9sCKeTB+8Ntyyy2r57PY/mHwiBWnW2+9dbV64Vvf+la1OstBgACBUQvEmzsRuscx28+Wc9V/xBFHVIsp3v72t6dTTjllqdNidXw8x8XPpRHyr7zyyiPtigBrpLwKJzC8QCTfMRHEaob4we7P//zPlyps5g+Cw9fmSgIECIxeIH77F6/PxANOHWDFaoUXvvCF1X5XsQ9W/EA484gwLF61met1ndG3XA0ECEyzQIRNsWdMBFIRUMWeLxFmzRZgxWs5sbVDhPkRyg+ucAjDeB3nZS97WTXfxVYRe+655zTT6jsBAh0J1D9bLiRois3aX/7yl6evfe1r1bNbvEo487j55pur+XCttdZK3/nOd6r9sUZ5CLBGqatsAi0EzjvvvGoD0Pkmmfe+973puOOOS4cccki68MILW9TmUgIECIxe4Ic//GG1N9bvf//7ahn6Nttsk+rVplH7XKsRun44Gr2EGggQmBSB2Lvqfe97X7ViNFaDxnPX97///TkDrHq1wnwrRv0CclJGXzsJ9EegDtdjboqfIeNDYPHLxLvvvrvadzSCqvjvv/zLv1zS6Z///OfVLw/jWW2uN37iF5CxqjTO/eY3v1mtPh3lIcAapa6yCbQQaBJONTmnRRNcSoAAgWwCv/71r6sl5vFbvFe+8pXpE5/4RPXA1CScanJOtoYqiAABAgMC9abH8UNZrECIVwjrOWm2FVhNwqkm5xgEAgQI5BSof26MD+rEXqSxt2i84hwrSuf6UnSTcKrJOTn7IcDKqaksAhkFmoRTTc7J2CRFESBAYCiBCK8OPfTQ9OlPfzptvPHG1ZdqNtxww6qsJuFUk3OGapiLCBAgMI9A/RGJ2LA9Pqrz13/914+btwRYbh8CBCZFIJ7DLrjggqq58RXoj33sY2n77bevXnOOrxLGyqzYozReAYyVVPHF6CbhVJNzchoJsHJqKotARoEm4VSTczI2SVEECBBYsMA999xTfXY5Vl4NflK+LqhJONXknAU3zAUECBCYRyD27Isf6OKT8R/60IeqbR1mzlsCLLcQAQKTIlC/3rzccstVXxbcaaedHtf0wf356i8KNgmnmpyT00iAlVNTWQQyCsTrNfFDX7xyE587XWGFFZYqvQ6wXv/611fvMTsIECBQkkDsmRAbft56663Vlwk/97nPVb/RGzyafBWnDrDWW2+99O1vfzutu+66JXVTWwgQ6KFAvC4YG7fHc1j9ynOTACu+mBp7Zc31xa4oo36F8Kyzzkpve9vbeqinSwQIlCZQ/9y41VZbzfqF1Ghv/dXnen/lBx54oPqq6r//+7+nr3/969XHxWYedYAV515//fVpiy22GGnXBVgj5VU4geEFfIVweDtXEiAwfoEvfelL1Q9/sWF7PPxceumlac0111yqYb5COP6x0gICBJYWqEOmJjaxh0y9ebGvEDYRcw4BAl0L1Isj5vui82c/+9kqtK8DLF8h7HqU1EdgggXqL3OttNJK6YYbbqhevRk86kQ8VibM9VWICe6+phMgMKEC8cWuxYsXV5+Qf+yxx9Jb3/rWdMopp6RVVlll1h49/PDD1cPSlVdeWX1y/qCDDlrqvHpFw3xf9ZpQLs0mQKBQgVgZFfv2zXbEvHX//feneBUn9ouJcD5+OHzOc56Trrnmmiq0j03f4/ksNkkePOpVp3/4wx/m/PJqoSSaRYDABAvEl55jz6v111+/+tky/nfmUa/AGny7p371cK5VpXUwtvvuu1cfulh55ZVHqmQF1kh5FU5geIGHHnoo7bPPPtWmofV7yIOlxRLNHXfcsQq24nP0XqkZ3tqVBAjkE6hfu4nwKparH3nkkWn55Zeft4Jzzjmn2mtml112SZdffvnjwq56E+X4Wk6EXLvuumu+xiqJAAECQwjM9xXCWFW63Xbbpdtuu23WOSuC+oMPPnjW+W6IpriEAAECjQTigzrxnHXjjTemiy++uNqqZvCon7fiC4Wxan7//fev/jr2y4pwapNNNlnqZ85HHnmk+sXjZZddNuvPq40atsCTBFgLBHM6gS4FrrjiiirEWn311at9sOI3evGliB/84AfVn8dv8U4//fR07LHHdtksdREgQGBWgbvuuqvaFDT2vIrw6uijj67mrGUdg9edcMIJ6bjjjqtCrPgqTnzu+ZJLLknzLXlfVvn+ngABAjkF5guwop7Y2+qoo46qfskYofzmm2+eYnVqrMiKHwrjB8lY3RV7BDoIECDQlUAdoMdrz/H/77XXXtUvGQeft+LjFLGVzZOf/OSqWbG5e8xV8QXpWF0fH7WIn01jsUX8HHryySdX+5tee+211dcNR30IsEYtrHwCLQQi1T7++OOrB6E4Yhl6bOYey9bj2G+//arN2xctWtSiFpcSIEAgj0C9QWiT0maG74N7Zq244oppnXXWqT7fHCu54oEoAv3nPve5TYp2DgECBEYqsKwAKwKq+GR9/Qri2muvneKrhrH9QxyxMvW0005LMdc5CBAg0JVA/GwZ2zqcdNJJVZWrrbZaetKTnrTkeWuttdaqwqvY6H3wiE3cI+z6n//5nyWvTt93330pyoswLLaO2GOPPTrphgCrE2aVEBhe4NFHH63eJ450+5ZbbqkK2nDDDauHn3g4mmtfmeFrdCUBAgQWLjC4l1WTq2dbPfqjH/0oHXPMMdUqhXgoigerAw44IJ144olp1IabKgAABJBJREFUgw02aFKscwgQIDBygWUFWNGAWJ0Qv2SMX0LeeeedVZvia6yxyjT2/VvWq9Uj74QKCBCYSoFYDRpb0USQFXv2xS8KI8R63eteV60cjX39ZjtitXwEX/F6YWzuHgF8vB10xhlnpE033bQzSwFWZ9QqIkCAAAECBAgQIECAAAECBAgQGEZAgDWMmmsIECBAgAABAgQIECBAgAABAgQ6ExBgdUatIgIECBAgQIAAAQIECBAgQIAAgWEEBFjDqLmGAAECBAgQIECAAAECBAgQIECgMwEBVmfUKiJAgAABAgQIECBAgAABAgQIEBhGQIA1jJprCBAgQIAAAQIECBAgQIAAAQIEOhMQYHVGrSICBAgQIECAAAECBAgQIECAAIFhBARYw6i5hgABAgQIECBAgAABAgQIECBAoDMBAVZn1CoiQIAAAQIECBAgQIAAAQIECBAYRkCANYyaawgQIECAAAECBAgQIECAAAECBDoTEGB1Rq0iAgQIECBAgAABAgQIECBAgACBYQQEWMOouYYAAQIECBAgQIAAAQIECBAgQKAzAQFWZ9QqIkCAAAECBAgQIECAAAECBAgQGEZAgDWMmmsIECBAgAABAgQIECBAgAABAgQ6ExBgdUatIgIECBAgQIAAAQIECBAgQIAAgWEEBFjDqLmGAAECBAgQIECAAAECBAgQIECgMwEBVmfUKiJAgAABAgQIECBAgAABAgQIEBhGQIA1jJprCBAgQIAAAQIECBAgQIAAAQIEOhMQYHVGrSICBAgQIECAAAECBAgQIECAAIFhBARYw6i5hgABAgQIECBAgAABAgQIECBAoDMBAVZn1CoiQIAAAQIECBAgQIAAAQIECBAYRkCANYyaawgQIECAAAECBAgQIECAAAECBDoTEGB1Rq0iAgQIECBAgAABAgQIECBAgACBYQQEWMOouYYAAQIECBAgQIAAAQIECBAgQKAzAQFWZ9QqIkCAAAECBAgQIECAAAECBAgQGEZAgDWMmmsIECBAgAABAgQIECBAgAABAgQ6ExBgdUatIgIECBAgQIAAAQIECBAgQIAAgWEEBFjDqLmGAAECBAgQIECAAAECBAgQIECgMwEBVmfUKiJAgAABAgQIECBAgAABAgQIEBhGQIA1jJprCBAgQIAAAQIECBAgQIAAAQIEOhMQYHVGrSICBAgQIECAAAECBAgQIECAAIFhBARYw6i5hgABAgQIECBAgAABAgQIECBAoDMBAVZn1CoiQIAAAQIECBAgQIAAAQIECBAYRkCANYyaawgQIECAAAECBAgQIECAAAECBDoTEGB1Rq0iAgQIECBAgAABAgQIECBAgACBYQQEWMOouYYAAQIECBAgQIAAAQIECBAgQKAzAQFWZ9QqIkCAAAECBAgQIECAAAECBAgQGEZAgDWMmmsIECBAgAABAgQIECBAgAABAgQ6ExBgdUatIgIECBAgQIAAAQIECBAgQIAAgWEEBFjDqLmGAAECBAgQIECAAAECBAgQIECgMwEBVmfUKiJAgAABAgQIECBAgAABAgQIEBhG4P8BLvW7lzFOEl8AAAAASUVORK5CYII=" id="89" name="Google Shape;89;p5"/>
          <p:cNvSpPr/>
          <p:nvPr/>
        </p:nvSpPr>
        <p:spPr>
          <a:xfrm flipH="1" rot="10800000">
            <a:off x="155575" y="160338"/>
            <a:ext cx="2426990" cy="242699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90" name="Google Shape;90;p5"/>
          <p:cNvPicPr preferRelativeResize="0"/>
          <p:nvPr/>
        </p:nvPicPr>
        <p:blipFill rotWithShape="1">
          <a:blip r:embed="rId4">
            <a:alphaModFix/>
          </a:blip>
          <a:srcRect b="0" l="0" r="0" t="0"/>
          <a:stretch/>
        </p:blipFill>
        <p:spPr>
          <a:xfrm>
            <a:off x="1018196" y="753877"/>
            <a:ext cx="3167866" cy="1883685"/>
          </a:xfrm>
          <a:prstGeom prst="rect">
            <a:avLst/>
          </a:prstGeom>
          <a:noFill/>
          <a:ln>
            <a:noFill/>
          </a:ln>
        </p:spPr>
      </p:pic>
      <p:pic>
        <p:nvPicPr>
          <p:cNvPr id="91" name="Google Shape;91;p5"/>
          <p:cNvPicPr preferRelativeResize="0"/>
          <p:nvPr/>
        </p:nvPicPr>
        <p:blipFill rotWithShape="1">
          <a:blip r:embed="rId5">
            <a:alphaModFix/>
          </a:blip>
          <a:srcRect b="0" l="0" r="0" t="0"/>
          <a:stretch/>
        </p:blipFill>
        <p:spPr>
          <a:xfrm>
            <a:off x="922313" y="2774371"/>
            <a:ext cx="3205356" cy="1981978"/>
          </a:xfrm>
          <a:prstGeom prst="rect">
            <a:avLst/>
          </a:prstGeom>
          <a:noFill/>
          <a:ln>
            <a:noFill/>
          </a:ln>
        </p:spPr>
      </p:pic>
      <p:pic>
        <p:nvPicPr>
          <p:cNvPr id="92" name="Google Shape;92;p5"/>
          <p:cNvPicPr preferRelativeResize="0"/>
          <p:nvPr/>
        </p:nvPicPr>
        <p:blipFill rotWithShape="1">
          <a:blip r:embed="rId6">
            <a:alphaModFix/>
          </a:blip>
          <a:srcRect b="0" l="0" r="0" t="0"/>
          <a:stretch/>
        </p:blipFill>
        <p:spPr>
          <a:xfrm>
            <a:off x="4603569" y="716635"/>
            <a:ext cx="3221758" cy="1922700"/>
          </a:xfrm>
          <a:prstGeom prst="rect">
            <a:avLst/>
          </a:prstGeom>
          <a:noFill/>
          <a:ln>
            <a:noFill/>
          </a:ln>
        </p:spPr>
      </p:pic>
      <p:pic>
        <p:nvPicPr>
          <p:cNvPr id="93" name="Google Shape;93;p5"/>
          <p:cNvPicPr preferRelativeResize="0"/>
          <p:nvPr/>
        </p:nvPicPr>
        <p:blipFill rotWithShape="1">
          <a:blip r:embed="rId7">
            <a:alphaModFix/>
          </a:blip>
          <a:srcRect b="0" l="0" r="0" t="0"/>
          <a:stretch/>
        </p:blipFill>
        <p:spPr>
          <a:xfrm>
            <a:off x="4562402" y="2866322"/>
            <a:ext cx="2788824" cy="1798077"/>
          </a:xfrm>
          <a:prstGeom prst="rect">
            <a:avLst/>
          </a:prstGeom>
          <a:noFill/>
          <a:ln>
            <a:noFill/>
          </a:ln>
        </p:spPr>
      </p:pic>
      <p:sp>
        <p:nvSpPr>
          <p:cNvPr id="94" name="Google Shape;94;p5"/>
          <p:cNvSpPr txBox="1"/>
          <p:nvPr/>
        </p:nvSpPr>
        <p:spPr>
          <a:xfrm>
            <a:off x="6984646" y="3572775"/>
            <a:ext cx="1920363" cy="646331"/>
          </a:xfrm>
          <a:prstGeom prst="rect">
            <a:avLst/>
          </a:prstGeom>
          <a:solidFill>
            <a:srgbClr val="F4FF8D"/>
          </a:solid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200"/>
              <a:buFont typeface="Arial"/>
              <a:buChar char="•"/>
            </a:pPr>
            <a:r>
              <a:rPr b="0" i="0" lang="es-ES" sz="1200" u="none" cap="none" strike="noStrike">
                <a:solidFill>
                  <a:srgbClr val="000000"/>
                </a:solidFill>
                <a:latin typeface="Calibri"/>
                <a:ea typeface="Calibri"/>
                <a:cs typeface="Calibri"/>
                <a:sym typeface="Calibri"/>
              </a:rPr>
              <a:t>PTCA Directa: 57.9%</a:t>
            </a:r>
            <a:endParaRPr/>
          </a:p>
          <a:p>
            <a:pPr indent="-285750" lvl="0" marL="285750" marR="0" rtl="0" algn="l">
              <a:lnSpc>
                <a:spcPct val="100000"/>
              </a:lnSpc>
              <a:spcBef>
                <a:spcPts val="0"/>
              </a:spcBef>
              <a:spcAft>
                <a:spcPts val="0"/>
              </a:spcAft>
              <a:buClr>
                <a:srgbClr val="000000"/>
              </a:buClr>
              <a:buSzPts val="1200"/>
              <a:buFont typeface="Arial"/>
              <a:buChar char="•"/>
            </a:pPr>
            <a:r>
              <a:rPr b="0" i="0" lang="es-ES" sz="1200" u="none" cap="none" strike="noStrike">
                <a:solidFill>
                  <a:srgbClr val="000000"/>
                </a:solidFill>
                <a:latin typeface="Calibri"/>
                <a:ea typeface="Calibri"/>
                <a:cs typeface="Calibri"/>
                <a:sym typeface="Calibri"/>
              </a:rPr>
              <a:t>PTCA de Rescate: 5.3%</a:t>
            </a:r>
            <a:endParaRPr/>
          </a:p>
          <a:p>
            <a:pPr indent="-285750" lvl="0" marL="285750" marR="0" rtl="0" algn="l">
              <a:lnSpc>
                <a:spcPct val="100000"/>
              </a:lnSpc>
              <a:spcBef>
                <a:spcPts val="0"/>
              </a:spcBef>
              <a:spcAft>
                <a:spcPts val="0"/>
              </a:spcAft>
              <a:buClr>
                <a:srgbClr val="000000"/>
              </a:buClr>
              <a:buSzPts val="1200"/>
              <a:buFont typeface="Arial"/>
              <a:buChar char="•"/>
            </a:pPr>
            <a:r>
              <a:rPr b="0" i="0" lang="es-ES" sz="1200" u="none" cap="none" strike="noStrike">
                <a:solidFill>
                  <a:srgbClr val="000000"/>
                </a:solidFill>
                <a:latin typeface="Calibri"/>
                <a:ea typeface="Calibri"/>
                <a:cs typeface="Calibri"/>
                <a:sym typeface="Calibri"/>
              </a:rPr>
              <a:t>PTCA Diferida: 36.8%</a:t>
            </a:r>
            <a:endParaRPr b="0" i="0" sz="12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8" name="Shape 98"/>
        <p:cNvGrpSpPr/>
        <p:nvPr/>
      </p:nvGrpSpPr>
      <p:grpSpPr>
        <a:xfrm>
          <a:off x="0" y="0"/>
          <a:ext cx="0" cy="0"/>
          <a:chOff x="0" y="0"/>
          <a:chExt cx="0" cy="0"/>
        </a:xfrm>
      </p:grpSpPr>
      <p:sp>
        <p:nvSpPr>
          <p:cNvPr descr="data:image/png;base64,iVBORw0KGgoAAAANSUhEUgAABLAAAALlCAYAAADUsh+xAAAAAXNSR0IArs4c6QAAIABJREFUeF7s3Qn8PuW8//EhIjqSpPxlz5I6thwtkrKklaQsWXOQEqEVR5SliFS0IJEsCaeikKWIIrIdWZI1u+y7LP0f7zn/+f3nN7+Za5mZ+57Pdc1rHo/zcPjNPXPN87q+133N+77mmutce+211xZsCCCAAAIIIIAAAggggAACCCCAAAIIGBW4DgGW0ZqhWAgggAACCCCAAAIIIIAAAggggAACpQABFg0BAQQQQAABBBBAAAEEEEAAAQQQQMC0AAGW6eqhcAgggAACCCCAAAIIIIAAAggggAACBFi0AQQQQAABBBBAAAEEEEAAAQQQQAAB0wIEWKarh8IhgAACCCCAAAIIIIAAAggggAACCBBg0QYQQAABBBBAAAEEEEAAAQQQQAABBEwLEGCZrh4KhwACCCCAAAIIIIAAAggggAACCCBAgEUbQAABBBBAAAEEEEAAAQQQQAABBBAwLUCAZbp6KBwCCCCAAAIIIIAAAggggAACCCCAAAEWbQABBBBAAAEEEEAAAQQQQAABBBBAwLQAAZbp6qFwCCCAAAIIIIAAAggggAACCCCAAAIEWLQBBBBAAAEEEEAAAQQQQAABBBBAAAHTAgRYpquHwiGAAAIIIIAAAggggAACCCCAAAIIEGDRBhBAAAEEEEAAAQQQQAABBBBAAAEETAsQYJmuHgqHAAIIIIAAAggggAACCCCAAAIIIECARRtAAAEEEEAAAQQQQAABBBBAAAEEEDAtQIBlunooHAIIIIAAAggggAACCCCAAAIIIIAAARZtAAEEEEAAAQQQQAABBBBAAAEEEEDAtAABlunqoXAIIIAAAggggAACCCCAAAIIIIAAAgRYtAEEEEAAAQQQQAABBBBAAAEEEEAAAdMCBFimq4fCIYAAAggggAACCCCAAAIIIIAAAggQYNEGEEAAAQQQQAABBBBAAAEEEEAAAQRMCxBgma4eCocAAggggAACCCCAAAIIIIAAAgggQIBFG0AAAQQQQAABBBBAAAEEEEAAAQQQMC1AgGW6eigcAggggAACCCCAAAIIIIAAAggggAABFm0AAQQQQAABBBBAAAEEEEAAAQQQQMC0AAGW6eqhcAgggAACCCCAAAIIIIAAAggggAACBFi0AQQQQAABBBBAAAEEEEAAAQQQQAAB0wIEWKarh8IhgAACCCCAAAIIIIAAAggggAACCBBg0QYQQAABBBBAAAEEEEAAAQQQQAABBEwLEGCZrh4KhwACCCCAAAIIIIAAAggggAACCCBAgEUbQAABBBBAAAEEEEAAAQQQQAABBBAwLUCAZbp6KBwCCCCAAAIIIIAAAggggAACCCCAAAEWbQABBBBAAAEEEEAAAQQQQAABBBBAwLQAAZbp6qFwCCCAAAIIIIAAAggggAACCCCAAAIEWLQBBBBAAAEEEEAAAQQQQAABBBBAAAHTAgRYpquHwiGAAAIIIIAAAggggAACCCCAAAIIEGDRBhBAAAEEEEAAAQQQQAABBBBAAAEETAsQYJmunu7C/fSnPy0233zz4qqrrlplpxvd6EbFRRddVGy66aaJXh3FRsCuwD//+c/iy1/+cvHf//3fxXnnnVd8+9vfLv70pz+tKPB1r3vd4pa3vGVxn/vcp9hyyy2LnXbaqbjzne9cXP/614++KJ3rW9/6VvH2t7/de6773//+xSMf+cjitre9bXGd61wn+lx8IF2BJz3pScXb3va21gs46qijikMOOSSJi3vlK19ZHHrooa1lff/731/ssssuSVzHMgr5xz/+sdh5552LT37yk6uc7ja3uU3x2c9+tuyHLGxf+MIXiq233rr485//HFRW1/jmAQ94QHHuuecWa665poVLowwIrCLw17/+tfz7u/DCC4vzzz+/+O53v1tcffXVK40R9Deq8cGjHvWo4qEPfWhxwxveMFry2muvLX7wgx8Ub3nLW4pzzjlnlbHIuuuuW9z73vcu/vM//7PYcccdixvf+MbR5/j5z39e3k987GMfK/uaH/3oRyuNd3TMDTfcsHjgAx9Y7LXXXsXd7na3YrXVVgs+j65Bf+8XXHBB8aEPfah00znrYyodTH3Zfe973/I7QP3eeuutF3yOkB0//OEPl0YqT32T68Me9jDvIRbtVBUghzr3YrIDAgECpgMs1yDGdW31DvXRj350eSMZ06EGuE2+CwHW5FVAAWYm8Je//KV417veVd5g1wejIQwKtbbffvvihS98YbHZZpt5+6Mh59Kg9cADDywHreuss05I8cpB27Oe9azihBNO6Nz/yU9+cnHqqaeaCcdcYYfrousD4V133TXYKAhyop0IsCaCjzjt5ZdfXihk/u1vf9v6qdgfngiw0gqwQsazz3zmM4vXve51wX3s7373uzL8uPTSSztbIoFfxB/pgF3//ve/F2eccUbx8pe/vLjiiiuijqQft172speV38FrrLFG0GcVJD372c8uzjrrrKD9dQ6V7TnPeY73x7Rf/vKXxZFHHll+33f1V10nveMd71i88Y1vLLbddltnO5bRa1/72uLd73539Dl07oc85CHFscceWwZmQ7eu8Y9+DLz44ouLW93qVq2nWIZT/cSp13loPb3vfe8rg91//etfrR/hx6xQybz3yzLAalaZfuk45phjit122y14YGC92ucaYLl+yWWgZr3Vplu+b3zjG2X/8c1vfnPwRfi+fDXjSsG7ZnkN2RSa6RfN7bbbznsY/Xq4zTbbOK/PN5jznmTkHfoGWM1iKJjTYH399dcfuYTLOxwB1vKs+57p9a9/fXmD6tpiZssRYOUXYN30pjctPvWpTxWbbLJJUDPTLODdd999lVkj9Q8zLgqiHLxTSEDpO4m+q/Uj2c1udjPnrpoNtccee/QKftReTjnllGKttdbqPMcHPvCBoFlHrkLq+/mAAw7o/LHO9Z3lc6r+XaGcruUJT3jCoHs7BVH6O/n617++0qkf85jHFKeffnpxvetdr7VIy3CqTpxDnYfU65e+9KVyNp8rOPWNoUPOwz7pC8wiwKqqae+99y4T/9BfOCxXLwHWqo8iMFCz3GLTLduQgUPbVbu+fJd5rnrZuqbPN8uvwbUGdRa2sQIsXcvNb37zQvWyxRZbWLi06DIQYEWTLfUDmlH5iEc8onycyLVpdqb2cd1cVp8nwMovwFLdvvjFLy5e8pKXeNtnaJtiXOSlHGWHMQIsFUSPx5155pmd9ymf+9znyll3sTOj6hf5tKc9rZxt3bWswRjBjM530kknFc94xjNafccIsHRg/VCn8YtmZPXdNO5SeNh8fNA33lmGk64plzr31Y9mlGoZjI9//OPOXQmwfJLz+PdZBViqUl/HnUq1E2ARYKXSVlMu59e+9rVyZpJ+oRtr6/ryHWOQ0ixjyBd9yOOD1XF9v0iOZRRynDEDLJ1Psx8UHmidjdQ2AizbNeZ7fLAq/eqrr1584hOfCApSCbDyDLD0uJJmYd3+9rd3Nmrt8+AHP7i45pprnPsRYC2nbxgrwFJpu4IT/c1rJvhHP/rRwRelmUWPf/zjW48zVjDjastjBVi6AAV6epSy7+QEPYqpR3frm2Zk6/HBO9zhDp3Wy3DKqc5djfYf//hHOUP55JNP9rbtkHGt9yDskLzA7AIspfXq6EIW5Uu+djO8AB4hzLBSjV6SvlA1NV3rWnRt//Ef/1EcccQRxVZbbbViUWH9MnrZZZeVU8+1+HrzOf62L18txKpfEK+88kqnhmZxaH0rLcyqRV+1yPv3v//94sQTTyx/7dSv8vUt5Iv+xz/+cXG/+92vXAzWt4XeXPmOM8a/jx1gqUyqAz2WwwLRY9RQ/DFyXcQ9pq2GzsBJKcCKbQk5LuIeE3DoZnq//fbrZAv5bqo+TIAV2/r67R9Tv74zdAUyGos89rGP7fz4f/3Xf5Xjg5vc5CbFV7/61UIhUddSBBq7aImBtnUyxwpmVNCutjxmgBW7fmAd8De/+U05+0pjtvqmmUDy7np8UPsuwymnOne1e9+6V7HjWt/fGP+evkDSAVb95qx6k4VuGLVQ4e9///vO2hma1qdf7eleAQFWunWXWsl9syY0WDzssMOcC6KqH9LC7Vr/ptqaoVLIL0+aHfSe97yn/MW9a9Nbe1796lev9PhJSIClfR7+8IcHV49vWn3wgQbu6AoFmjdteivU5z//+eKlL32p89drvb3xgx/8YLngPtvyBXIMsFxBU5tw6GOEBFh5zsBSm9h4443Lt7Ld4ha3aP0j9H031T9EgLWcfqweYOmHcn1XP/WpTy1/3FI96kVS+h7SzLnnPve5hWZ3d21aA+vTn/50sdFGG63YRZ9VqKLvp7ZNazlq8fT6Y4F6Q7Le/qmyNTfXd109mNHYQ2tyPvGJTywXTNd/1/arX/2qfPOtxkFtbxetzqc3+ymcaL5lsR5gVefQ+lz3ute9yjXAVD4tjK+yv/Wtby0Xudd/79pCxjptn5WzFpzXOKy+6V7ycY97nLPxLNoptzrvwox9+qBvXS+nJ+AsyxLIJsCqg/lmM7R9OSwLnPMMEyDAGubHp8MF3vGOd3ROsY9d0Px//ud/ykGgFoFvfvm62rRKG/tom4IaDXR/+MMfrnKu5tUr+H/KU55SDhBDNyuPEcYEWNW16XqPPvro4pBDDum8XE1jP/7440M52G9EgRwDLN/fd5Mv9DFCAqx8Ayy1ia4fCmIe+dZxCLBG7KAch1LQoh8+FHrobZJ6G3rXFrLWj4KqHXbYYcUh9CIZhWG//vWvVzlsV5/hayt6U7EWQW9uCmYOPvjg8ntQC2q73uLuCx/0CN4ll1xSrLfeeiudZq+99irHQ695zWuC3szsm6HTN9TQD4yveMUrVipbyOOD+sCinXKr87a/h5C/hebn+tb1cnoCzrIsgSwDLOH53vjT/HJQsq9HcdTRXnTRReWzz/qiuPrqq1eqC/26cetb37rYfPPNyy8XPXLS7JhDKk+P/uhtY5oeqnVX9P9rKmu1rb322uVjQjqHXieqc9a3MQavumYNrjVQksd3v/vdlR530uvmt9xyy/LGW7+iuL6QQ6f865znnHNOOVPki1/84opfVPTq3ac//enlgo+a/tzchk43dnV4Yzo0y61fqc4+++zSWCFGsz3JWGvuqJ41M1DBiH55GnPTIEahrgYAmjLeLIfqVW890vk1+LrTne7kLYNm+6jN6BXI+pup/8KnvxENWnS8Pffcs7jPfe7jHADpWhfdfvp4um6mdU0f+chHCv2dhm7qTzT9X4+G7LLLLis+1rb+Qv2YroVQu86t1y3rcUPNEKufq7l/zOOD1WetPEbYJ8DSNfjeuPigBz2o7KO6+rv635NmxWk2hP4e6n33ne985/ItUW19d59+XOfUjYJeQqJHHNVn1W9MhwY/Or4eXz3ttNOK8847r9Av9/VrWnfddYu73/3uZfvdddddWx878f0dVK9N16D/Jz/5Sbm7Zirob0mhodqrvrcPPfTQ1kOFDFr1vapHQd75zneW36v6Tqv/ah/znea7ntB/j3l8sDpmyGOEoWOAvt+5VVlC25b6cC0M/Za3vKWs3/pjPaH9e3XO2P1D62LK/WIfMesKnr73ve8V97///Qv13SFb13H0N6/xiMaAF154YTnu1feGytl87F1/N5p9o0et9H2i/q0t1HCVLWR2a9di2rpO15MTFv/ufXXje3FKs79Tv68fpto213jENcO6zzimeX5fSKa3wH/2s58t1IaGbL6/n+Y9Xci5FJ6oXV166aUr7d41ayzkmF379HHKvc713aSw901vetNKbNWMxbaZg9oxZCwwpK74bBoC2QZYvl89m9NDhwQkGnjrl4oNNtjAW+v6otUbRvbff/9VwgzXh/W8ukIfDVw0EAgdvLYdsyqDwiLXo5b1z2pxxFe96lXFPvvs0zpw8Q041eHoxkIh1Xe+853OS+16G9iQ+unq8BbhUF2YBoLPe97zyse+YjYFeQqFNt1005iPte6rL0wNTPUFoV+6QjeVQb9IabDUHKSqvWjKuG5UmoPcruPr5ve4444rb+a7fslbdPsJvfb6fq4bN91460Z/6KNmXa9vrspx17vetVzUuU9IHnLNXYNb9TEaxOka27aQ6fUh5x+yT98AS+d09SeuQb1es61HNTTLLXTTjDX9vbS9Gj2kH1dd7LvvvuXajfVtjACrbx+hcO6YY44J+s5Tn6GASo+buDZ9x+gmR6FT2+YatPb5XtXfsPpGPZrS9qNJaP269nPV7z3vec/yR6u2tedCbixD2o5+GNMsC9d3rq5dP6TVZ3uE9oOqE/WBxx57bPmodD0sJMBauWX4bsCb7agr8NEbCg8//PDg5tkVYA1Zv0djBD2upkev6j+4+Wb06u9NayJ1/UjXNhumutC27xyrf/chlaMxon4I7woim/2dxmTyadv0Q6F82ly/8pWvlPcNf/jDH1b56FhPo7iClrECLJdX6IypJsBnPvOZ8iU9zRchaCFxvbV+7C3WKfc6b5tVpycO3vve95bLPXzyk5+MHguMXWccz65AtgGWb7Bw1FFHrfQYydCAJOQxn5/97GflI0m+V4R2NZf6QCRk8Nr2i0c1C0SzR/psXW9xdHlrMK7ZZBrwhGwqt34N3HDDDVfsPrR+moOBRTmowLrpV1jjWhfA5TDGrwuaPaGZPjGPhtXL1Dbo0HRmvQEnJgyrH1M3/pph0TazZdHtJ6TdNffRDfoBBxzQ+VHNNJOxZlD1nTmnIER/183F16uThszE6HNt+oxrIWBdjwZxmnHT9rrukAVO+5Yr9HNDAizXZ9vavm6U9KiD69FDV7k1q1FvjpJrffP14/phROGPHgdtbkMDLIUNcnjRi14USr7SfvqxQWG7HjHp2hTO7LTTTs71XkJP3tUvDu3rFBLrxqK+3kxomXz7dd0g6XNHHnlkOeNF4WZz08LB+vFBjwx1ba62ox8NNFOu+ct217FcL7dx/a1otpWCEPk1NwKslUVc33EKHhT+NDcFxXqUvVrXqGv2aNfndbxFBFhVOdU2DjrooJWCE9fMItcPMl2LaetcbbN+Lf/d+/oF/bvvHqXZ37nGwC94wQvKtX/bNtd5QvqZkGtxhaFjBFj629DsYD122LYppNd4xbXgetvn2vq2sUK9tvPFOuVc512PnqpONLlCL1ojwAr565vvPtkGWK5nh1XdSn51M15tQwMSHUdfzrpJaZuJ5VuXK6QJDg2w+jxr3FYu/Sqgxzzqv/b4voxDrq++T/MLaWj91AcDi3TwrQcQ4jA0wBrj+pqDjjHar669TwAaYtbcp++Apn4c1+MMzfMplNOirZrFoP+83e1u531sUsdwrbM11uCyy8/1uIfCRs2a6xpE9P3Fs09ddn1mSIDlemxToYEeR/i3f/u38tQh62aFXJd+BdcAdq211lqxu2+B79Ab09DHvKoTj3VNrh9uxuiH6q5t/WLXIwgh9VHfpytgjD1Oc/+u2TJVuKPZF10vUHDdlOo8vrYTW/au8YurbbnaJwHWyjXgGiNpxrX6++ajTM21jXSTrlnw9U1/g3q0TzP727ZFBlhtwacriHI9RugKe/V9dOqpp64Yc1r/uw/523Pdo+i7R4u93+Me9ygP5ftbb/4gXz+/b5b30PGmzvWGN7yhDB3aNt8j+S4r/Ximsad+PNJbndu2vn13l+kiX/IV45RznXeNDar7g7/97W/FzjvvTIAV0pHMeJ9sA6yuN0uorvUlqhlI9Td6DQ1IqjbU9spYdUQKyxRuDdmGBFiuN51poKlHADRrSDdXevOFvtQ03Vtffs2t7ZW1YwdYzV/chtZP9SW9SIeu5+lj63zIgCLkjXYh5akHWGO13+q8ehS2ObNp0e0n5Jqb+/jWSnIdU7+Y629eC6TrMYv6m4Hqn3NNEV90SOR6PXO1gLDr5nXqxwj7Blj6G9FjffoRo21rrn+hv0c9Jt72yKwGXAoaNLNK/65HDDUrTzNI27bmjYZvkOpqY0NmYLmuKfZvpU/wEXsO7d/WL+rGRq+NH2PTepaaSbTmmuMsDu76PqjeNKj6v9/97tfrMcIhbafLq2380mcNLx2fAGtlZd9j8noMrO2xperHGM04aluvR32Z1rDUo/1t2yIDLJ2v7Ybf9Zhj12OEXZ9pC70s/92H9kWu79/mI8S+v3V5aMmKts332aGPy7lmcqs8viC+Xmbf0i/N69MsYK3rKq/YretcbX1g7LHb9o918tVbqnXeFT7Xg0jftQ+5RxqjLjmGDYEsAyz9uqzFi7W2RdvWdmOoqamasq9fQ/VMtB5507oz1atfq0XetaaRBnRda0e1/dqgG70nPOEJnTWuNSj0uFK1OG61SLAWoq2fa0iApV9zFNg1n/XWIFOva9aAurkpcNP6Fm03bs03dY0dQKgsbYsyDn0L4SIdXKGp1jvRIyOa3VHdICko1GLJ6oz162K1TsmQzrnr+qq6VZCiga5e76xHNTU4VFCjheYVplx11VXlrvUAyzXQ0r76RViPuunvRY9affWrXy3XOutaJ6jtcYBltZ/YbneMgbJrDTBXMNv19p7Ya4gdTNX7R9ev4lM/Rtg3wHK9Wrw54NZLGDSrrq0tt81E1ed/8YtflI/Vtb0mXQsha1q8Bt7afAM1V133DbB8QbteGKJHz3QN6i+0v14koO/UrteYNx919S00re8dfT/r1ezrrLNOeVy9REUze9seR5NDs1/0nUN9rh5x+/d///dyNqT6OZ1TjzF3bV1vfuvzN+f626lu6lw3Nb4ZmL62o+tXKKAxib5z9H2jWTrqr7seb6+CtfosQQKsPrW/6md8Adab3/zmcvzZ7Dc0w0rf61rPbPfdd1/pUcMq3NE6R10vP3AFWHpEXGM89XGqez09oPNpqxZ5V3+lvu7LX/5yK0RztpB2co3T2h4jdLXlZp9p/e8+pLVoyQD9YHzuuee27t7sT12z2tr6xvpBff2Ea/ZWyLWoveqeqe3H7tA3qlbnCQ2wNPNPM740lu27OHzbi76qvzUFwmNvsU651nnXuld66YpeaBUyLhpyjzR2vXK86QSyDLD0VjStu9G2douoh74GXtO8NbhvGwQ2bzp9Nwt6rESDSt00tm31BXD7BliuQXJzanboF1/zFyJfAFENpvVrnUJBuWgmTlfIqHK0/cIwJMBatIPr+XatT6Cblq6tesuYgkGtSeN6c1zXMXy/8KhtasDUtdaLBlVHH310GUZVAZa+0DX7RF8ubZsGEEccccQqi4e6bvx1nOavXMtqP7FdrQZ/GmjqV76hm24kFWbX/9ZdAdYiX3/uugmoB1OuQdSiZ4j5vPsEWGrj+hvTzWLb1hxwd4W3mnGlN9UqjG3busrWDCV8NxcKP/Xjin4A0ZqA1Q8qzXPGPELoWqOmbf3B6lyuH2KaN6WutwC7HjuMuQ7XOfTSE/3NKhyrb74ft8Z8fKRrRkmzDbgeI3bNXvCtn9b15i/XD1Nts6t9L7NQqKI2qgWpq/Cj2T594Y2+l+oz32L39/UVoeOaruO0ucScU/uGXJPWrFT/1Nye85znlMFWcxZ/FThqFk1sgBVTfo3XNCZRkNa2NX9sVD/bNW5om1HlGtc1wxzrf/chrlo7UOFh27pn+nFDL27ZeOONVxzKNz5y3dD7vmOGBFj64UE/VnattarHwHR/oxd0hGwhAZbaj96MrrGTgrOu70TX+bra56LGXH2ccqxz17pX9bX0fG2WACvkryn/fbIJsDTzQ7/gakFUfcF1/VIc8ipfX7XrbR56zEQzbppbc+0g16wc1+yn+nF1LQpA9EuYQhIN9GIGr66bVd9jQF032M2FDl2dbXNNmeraXIMc7dP2xTokwFq0gyvA0qBEbVNrCvX5wvW1Sf273t6lx1H0soDmpnav2QX64ndt1WKZ+sVV7U0hsOpPi943t7aZVPV9XDO3mo9pLav9hDg29xm6WGz9eAqx9AtUNcNhqgDLVTfNRwpcb4Ya+vhBn/qoPhMTYKm/1MszFCp0zSTQcesBhisQ9s0+c/UFdbOYftxlFRP8uNb/cr00wPVjTP2xfM30kY9uatu2rtBb+4Zeh+8crplUru+BsRbwdVk1Z5S4+u3mvnXPvm3H973bXB80tE5c7TMkvCHAOrd8M7V+1Gy+ma5rrbHqh6CYvrBvn+t63L3thtIVzDYfI+wKpZo/KFj/uw+x9a0n2tY/Wg0z2mbTVAaqO60jqvYcuoUEWPVjKRg78cQTyx94ut5w3XburvXHhoR5rmvs45RbnXeF4G3r4hJghf7FzHu/pAOsPlWnGUd6G17XmjTVMfUHpPVM9DiUOlVN39b/6QtUg4yurRlguRbt890Eua4vZvAasxh1qGnzF8nYAWp1HtegaOwAa9EOocfX7A0FGVtvvXUZDoUu+O2rG9f5Q17L3nZ8zWJQ2NS2+dqv68asOVNxWe3HZ9j17wr29Ovz/vvv7wxAQo6vY7z2ta8tZ625AizXzWvIebr2cQUzbTfwrnbVDCKHlCv2s30fbeo6T/MHBd/it7Hlrfav92sx/bjrfKEhg8JYPabU9iZc3yNrOr8rzKxmzOpRvS233LIM1JubbyZL6HW4zuGbGehbA63t0fXYunY9Pth8/N51U962Xmd9jNK10K3vzV+uemx+74bWicsotn+P3T+mfnw3R23H8rXbkPOHXJNeBqL20fZmyuY56rMexwiwqsd49TiiZkooaLnssssKLaissrctJVGVqS3AcgXF9bK72n9zRqT1v3tfO/C92KJr5qjFx8l8Lyxy/VDR5RQbYFXHaXsbpqsu2u7LxvgbbztnX6ec6jxk3au6na+PZgaWr6eZx7/PKsDyPa6nXya1xpVClSuuuKJXC2gOHF2/drsW4fOdPObGx/VLmO88Xf+uXz40Q0dfuNpCBmdti+Nq7a/mgt5tN3rV/zZkBtaiHVxr37icZal1SbQYcd/n+XV8V1iqhWBcVGOEAAAgAElEQVRPOeWU6Op2HdO3OKdrpmJz3YxltZ9ogMYHqvXpZKnZixrkx271mWuuAFf76TGgtreaxp6zvr8rWGybQu8KcsaasdLnesYMsLSmhh4rVKBYvV3V5dSnvNVn6o8Tx/TjrnOGhgyuuvQFPzq/1qdScN22VX2M6+1avnXdQq/DdY6QsN71dzfke7lycQVE55xzTjkTt765+tlm4FV9bkjbiTlfaJ242mds/x67f8zfo+/mqO1YY9zchl6TK/ysl60+W7JvgFUtXaBlAPRosSukchm33VDq2F1hXP1JCNffcnOpAet/9y4j35sTXY9W+9rsshf09s0ia840j/n7bO6rpwA0DnrVq15VrlPctun7W+1XL+LwbV2Badv6f75j+f59iFNOdd72yOyQ9k6A5Wt58/j32QRYeiOYFqbVDVfbpjBGA/BqIe2+1d8MsFwzLIb8EcYMXse80au71MsfOjhruroetRl7BtYyHFxThX1tSrMCFYxoOnR1E+37TP3fXdfXd2r0kGO62uhYM/hi20+MZ8i+1UL8mrWhutcv1r6bgPqsCteNZMiMmJAyNvdxBblt7UQ3InqbYtc6F1M9RjjW37Paoh450xov9b+7vr8G++pEC5efdtpp5W4x/bjruKEhg6uf9s3a0fldf2/VdQ35kSH0OoacQ9cxpF/z1a/rl/OutdNc19M1E3NI2wmpx+o6Q+vE5RI7Pojd31cn9X/33Ri2HWuZAZbvEU+Vr7nYdJ8AS0sN7LvvvsVZZ50Vw9e6b9dY1rXeXvUYoV5W9PjHP36V47YF6pb/7l2IvvBKAYzWiur6ccA1c1bndY3vfDOJY+9DfKFM/W1ygxtW7QC+daRCZ4N3/TDleny+z3UMdcqpzoe+Rd7lP0bf3Kd++cz0AtkHWHrDn26wtBBz1zPSvimeMdVEgPW/b7Grb66FEWMDiCEDmLFueJvXVx8A6Gb/9NNPL9/y17UOm6s9+QYyfW9iCbBi/or776ubD735TIvuuuq/Cn1ca+T5BqZ9Sul7fKrPMUMHjn2O3be9h55LCw0ff/zxrbPcCLBWVQwJPhbVR9f72SHn0FUtMsDy/U2Hts1qv67HCIcEWK6ZdPWA1WcVevMbG0jF7h9rOsX+MdfkCn5U9uaLiGIDLN+jbLE+Xe3AFebqMUItSq/vSv3409zaXrZk+e++y8wXXulzeqHR8573POcPl64QoGuWpo7tanexP5L5Qhmt9aplJzQLdhGb6/sn5AcYlantB7zYtyX6rm0sp1zqnADL12L49z4CWQZY6si23XbbYs899yz/07Xele8tgXq8SwM6rRui13Gro7vBDW5Q/nfN2mpuzU5UQUbXG6+GzFyIGby6HtMbUob6tccMzuqfW2aAtQyH6tp+9KMflW/z06wV34ycZhvqO5XZdX2uAY6r4xjyCKGrjY71CGFs++nTSfb5jOstQzpeFShqsV4tvN/1KGLXmhh9yqTPLOKxuKkeI+wTSGuNGb0ie4899ih/1Lj1rW/dSam1YPTYuR6FbW5jhXYx/birzkNnyQx9hND191Y9Qui6yex6oUd1baHXMfRRItd5hj5C6Hp8sO/fbVv/PaTtxAR4oXXiurbY8UHs/n1dl/m5mGvyvTBBM3633377FcWPDbC63pBZHfDBD35wOStKa9lp6Ye11167OO644zrfdOgKMrvOpWBWjwgeeeSRqyxar3K0PWpr+e++rS1pFs0znvGMcrmBri0kvNJnXY89u9YjdfXHMd/dsteae21rG6p8iw6vdA7X90/ITJyuH/BCHjsP7SvGdMqlzgmwQlsP+8UIJB1ghf765wJxLVCs8Ou9733vKo8dxgwcXaGCFpQ/9dRTez0uFlMG10LczbfBxDSe+r4xg7P652IDiCG/wC3DoemnX9+0+P95551XXHLJJcVFF11U6FdJ19ZcXyy0TlzX1/f1wEMWcVeIp1erN9+opOtpBr3Laj+hltpPj81pzZ5DDjnE+9KH5nF9b5Cp3v7pezxPxz3ppJPKQXDMprdG6jXd++23X/loXLUtYh04Hbu5VklMWfvuG3vTFnse14LB9UWIY49b3z+mH3edJzRkGLqIe8hLN1xt37euW+h1DFnMWX9zujnXo0tt25BxhW/h3b5tpa299W07vutvvpk4tE5c1xbbv8fu39d1mZ+LvaauN/O1fZfH9IWuEFuPJmqsouCqufVtB5dffnn5Q4DWMmpuCsbaxkNd/avVv/u2dqTvYL1hTbMd2zbNtlcoqDF4yJIRrrGYK4BxzbYMDW4+//nPl483/vCHP2y9Fv0QpH7znve850L/pLr+JnTS5o+ibQXperGAbz3X0Isa2ymXOifACm1B7BcjMPsAyzXDpDmQq2BjBo6ugEwLdivQ2HDDDZ11pgHn0UcfXU7NVeCjX8RiyuD61Sq0DL5GFTs4q463zABr0Q6qIw3WdDOvR1e7Nv26qvUONHX+z3/+82g3Ua7ri3mlsabzP//5zy9nGGrQqVkTGow1t/pi5G0X4XoMojmDZVntx9eO6/9efeluscUW5c2u3hYZurlmOjWn7esxCv2a3jVTz7XYZVt51A605t83v/nNclBZBViLeHywOn/zbVGhTkP2i7lp63Me3yvb9ahw29otMeeK6cddx425uXS9WMS1DohrbZ76Y26ulze43qqn6wu9Dl/daE0zPYLUtukmeJtttin/PppbzIyEtmOP/fhgdY76otd9xiH1srreDtf2SFFonbjaZ2z/Hrt/zN/cVPvGXlNXPbW17Zi+0DVOcM3k6dsOQtb0atZJ14xxq3/3zfLrxzs9nq41Mds2PRWiH5N23333oPBKx3CNKboegXMtpK9jhvyIrkBTs5W7xqobb7xxcfbZZ3vvY+oOaktak1hvKtRsaM2M9m3f/va3yzdiX3nlla27+l4Qog+dccYZ5Q979S32Mcquci7CKZc6J8DytW7+vY/A7AMs15dy16wC/WK00047FXpbTHNrzizxLaDYNcurOq6+/PW4kd4SU//lLebGxzeA8L2dsTn4VVn0S4y+tKo3C8YOzqpjxgZYrsGXL1BZtEPVltQG9P9rMOh6fNX1qEmfV7n7BndaXFPH7QpM//nPf5aPPD796U8v1wTSm18Unmggdv7557f2L12vSlZIp+DkU5/6VOvnmn9by2o/MZ1k80tXs6D0S53rsTMd37fmRfPXZbVLDRDPPffczuJper5CND3a0fVrrc574oknFgcddNCK9bfqAZbrbyfGpW3f5qLCQ48X8vmYm7aQ47Xt4/rFV9est9aqTnybZj7pBQ3HHntsOat30003LT8S04+7zhFzc+kKll0/aLgei222adej87ph0c1bW9/omuHVnBnlqpuuR291Q6fvU/0dt21Dg1hXOOhrI75/b86W7tN2fH1T24yMmLbVdQ2x/Xvs/j47C/++yGuK6Qtds9i72r/+bl72spcVhx12WCulb9ZizMxf33pEFv/u6yhf/vKXy7eMumYr6UfC6g3eoW3TN75TGPXGN75xpX71a1/7WhnW6z6kbWt7TLPaT3V+wgknFPvvv3/nj2u+l2N1XVuzvarf0XfGAx/4wHJ8dcMb3rD8qK5ZjppMoEdNXeuKusJXHatrtnvXSzJC62WRTjnVeainb1ykf/f1NzHnYt90BWYfYLke8VNHqi8EfQGoQ1Vnoht5PdOvL6m2rW0hQa0ztc8++3S2En3m8MMPL2/411lnnXK/X/3qV+VsK/0iftVV/7swet8AS5/VNGL92qPOtm3TY2sKLvQlooCj+QVywQUXlIvhV9fdnMbed3AWG2D5Hs3S63tVzjve8Y7F3/72tzKwOfjgg4vXvva1pe8iHZpfyuuuu26x1157lW8VrJtqVpM8NQOrbZAzZBaAbzaPZoYpONPMEd2sKgzRjdDHP/7xldp1vR23/WpVb0OaJq8bQr1hS7N89FKE5z73uYWmU7dtbUHjstpPTFfd9auRpskrzKoPtvR3pVlqumYN8ruuXedvW1D/S1/6Unm8tscs6mXWa6K12KtmxSk8VugoO4VbWkvj6quvXukS61/0rtmmIb/E+gLgZT9GGHPTFlPv9X3196l60a+/XZtmz2mQr8dlFWppU7384he/KH+B1+BboZVm2DXX6egTQrSVIyZk8K37qO89BW36tVvfA5qxpLajG9iuG4jmzC21O60T2bUpFNdr0dVPy+XrX/96OctYs9q6tuag1TWTSMfQ36ludu973/sW+pVd68zJSd8PXZtr5pavDbl+rApZn0XHd4WLzZDQ1XbUDvXdqhtD1aHqTcbqm+TYtbXNwItpW13Hje3fY/f31Y2Ff1/kNcX0ha61/fRYm/7ONRbUWFT9WJ+/zaa372+1vr9vDVDfsZb9d1+VXWMA/c1phk/XbCX9PepHj5jZ3HUb3/j1wAMPLNcp0xhS9ayytM001TE1c0rj0Fvc4har/Hnou17jRI2buzaN8V7+8pcXuneI3VztNfZY1f6+vrtrvdG+68PqvIt20jlyqfOYevW9KZYAK0Yz331nH2CNPeW/LcAa640vQwIsDWAf97jHlV+eY2xTBVi+V8v6bn4W6TDWl3Lb23dC68z3C3vocertWF8m+qVN4dgYm4KWAw44YKVD9R3cxwagMeVfxLRnzXZUmddaa61ViqJfZTUTK3bRf9c1VV/0vl/yfIO/6hyuNj509kpM3WjfmJu22GPX91cApRB6jM1CgKXrULtQiDRGW6veJqZZm9WmH2B22GEHZ5Ab69k2aNWC67ppG2NTOKybhWpWcewxXcsF+G7Kq3O5XurQfIzQN8iPLX9bPfr+zkJvJGL799j9Y691iv0XeU0xfeEi1mnztQPfo2z1+gj5IcTS331VdoX+CnXG3JpvBB1zLNb1CLzOoXGIliwZc6u3kbHGylX5Qvruth9VfI+0u65/GU46fy51HtOWfN9tvv4m5lzsm67A7AMs3x9KbNV2vcrV91rVkPMMCbB0fN9z+SFlqPaZKsDS+V1TyLuuod7hLcphjC9lPSr2iU98ovx1rO82RmDabMdjtF9djx4f0osLmjeJfQf3KQVYvkc4Ncg/7bTTCr3NbYxgQd5Vu3c9Prj++usXF198cblgvW/TY9OakXrNNdessuuyHyOMuWnzXZfr3xUKa0043TQN3awEWNW6inpBwZBN16PQR+Flc/O9iTP2vG2D1rECe8060xometNw3831+GDoIsGawaqwVLNe27b6Y4Rjjl0080brMuoxnObGDKy+LWLlz/X9jgs5e2xfOMZYpV6ukBtK1+zC6lih3yGW/u6rsi/iB69mgKVzaYa7+lvfbG1Xu9GseT0e2PYYt+8ph5D22LbPogKskAXkuwLUIY8PLsOpcsyhzmPaje+7LaS/iTkf+6YpMPsAq88XQrUGTdvjeF0Bls7z/e9/v7yB71rY0deEhgZYOr7vzSi+MlT/PmWApUdz9FiPnu8P3Zod3iIchg4KQ76IQ6936PW1teP64uCh5ajvp0dYtQ5Q2+yjvoP7RQZYrnV8Yq9fj7ZqJo/CIt+mxfMVYn3nO9/x7er8d03t1yPPmvXlenzQt3ZE/SS+X+/bHo8cdBGOD8fetA0phx6lUXCuxzeHhItWAixZ6CZQhi960Yt60ehaFHpoPci2rc9Npr5bux5z7xq0alau3rap9fv6bGP0u67HB2MXCXatF6THtBU26zFs3yA/1ML3NjQCrFBJ9359v+NCzh7bF/b5kWu11VYrHyls20JuKH2PLuu4Md9FFv7u6xbLCrB0Ts321L1EnxBLj7wrIG8bh+nYywhmho6VK3fNGtUPKBtttJHzz6TrxR1D3sK+DKf6RaVe5yH9WLWP77stpL+JOR/7pilAgPX/6k3Pgj/60Y/uXOywql4NdjVQ1kLmutFsbq4AS/vqmWk9rqPn1Jvr1biakJ7r1yKG+uWlWrdo55137lUGDUK0YLTK0PV8vKssWrfkpS99afkFqsG570uv7bXP1fH7BhCxYWBbhze2g77Q9HjcSSedVNZz6KYbCH2Rau0J19sLQ49X7df3+tSGVRY9ytj8he73v/99+eYY/XoXeiOvtcD0umhNS9cguG3rO7jv235CLOV36aWXFscff3w5SHItINp1PA2wFOrob7Xr2ts+q/ajwERr0sS0JR1Lf59a60Z/nwqxfGtXaU2gvffeO4Sk3Mf18gHX33rwCQJ3jL1pCzysc7crrriinI111llnRR9OdaG/c31ea5Rom2INrHrBFRZdeOGFZblivgvUtrR+ZP2xwTYQ/c2ov9B6V75N3ynaugI116BVf6sK07QWWej36pj9rmt2Seyv/K43T8mnWnjZN8j3eevfQ14OQYAVIunfp+93nP/I/R6n/tnPflauhan1L12b/k70t67ASH1/2xZ6Q6n1Y7Xea9cW+ih79fmp/+7r17HMAEvn1RhYM7S6XpTTNNZYTuM6rfnkWrdqGcGMfpzTmodve9vbosc3ui6Nk3Ut+pExZA2utse7297sGvK3Vu2zDKdmeVKu8xhb33dbaH8Tc072TU+AAKtWZ7o5182c3uSlR6bqmzr/fffdtwyu9IXeNzyqf/FqQXTdGOvRBS3UrtkN1abz3fve9y5vQvWrlH55rb99bIwbH9286Do1S0NrY2mxTnXKzetWaKdZHCrHlltuuWKh+fp+fQdnQwIIDV5086VZPRdddNEqZVdwoseitH6T1v/Sr9Zt25gOOr5u2rSApq5Ntt/61rdWqlu1H4VEutmXqWaThbxGuG/3ouvTq4f11ki1N90g1W/yVB49sqhF7jWgvfOd7+wNWzSY1QL5ekzokksuWclex5O7FoHWIqJ645rrbYy6rinaT4yn2prqUXWq6/3iF79Y6AagGWppYXzdsGr9n7a/25hzVm1Jb43SzblCdi0mLvv6pnPq73LXXXcttBbEeuutt9K/X3755eXfb9uvtaGPbNQP6FrrJ3Sx6liHtv2nCLCqcmg2gfocrVumGwgt9t7VFtSH602FWri3GWKO0Y+rTENDhqqP0COs+j5qtrO11167/D7S37O++5ptzFefCv4U5Cp8qX/P6XPqexSIqz8ceh36O9UMZ73UQH2v+rp6veg7Yeutty5/rNpuu+06ZyH4rqf+7771fWJ/5fetV1e9cEH9QNc4RJYK3jXzUj9WVS+CUbnVP2sxad3Iah0033fP0Drp07/3/T6Iqbdl77vIa+rbF+rvReGrfhzV4+HNH6X0vaExsb7TxmgH+tFXs5HbZnLVZxfG1s0Uf/fNMi47wNL5m/22xvDN/k79tmZ0azzm+1v3/a3G1kt9/7bQoT721vhGfbe+H5rfESq3fizRD/ihY8r6udse7x7S3pbt1Py+0Xi++q5Orc5D2hABVogS+5gOsKgeBBBAAAEEEEAAAQQQSFdg7KA3XQlKvkyBrse7Q968vMxyci4EEIgTIMCK82JvBBBAAAEEEEAAAQQQCBToWodIHx/yNrjA07PbTAW63jRfPYo9UxYuG4HkBQiwkq9CLgABBBBAAAEEEEAAAZsCWjhcj3+1bXqk9SMf+UihR5XZEBhToG3NTi0nokf/b3/72495Ko6FAAJLFCDAWiI2p0IAAQQQQAABBBBAYC4CvheJ6GUlWuCdDYExBbremqwXFJ1++ukrXkI15jk5FgIILEeAAGs5zpwFAQQQQAABBBBAAIFZCbheJLLMF3/MCp2LLV9MsM022xTXXHPNShqxb7uEEgEE7AkQYNmrE0qEAAIIIIAAAggggEDyAppddfjhh7deh94sd9ZZZxVrrLFG8tfJBdgSaGt366+/fnHxxReXb8pmQwCBdAUIsNKtO0qOAAIIIIAAAggggIBJAdfi7SrwySefXOy9994my06hEEAAAQRsChBg2awXSoUAAggggAACCCCAQLICH/7wh4sdd9yxuPbaa1e5BhbTTrZaKTgCCCAwqQAB1qT8nBwBBBBAAAEEEEAAAQQQQAABBBBAwCdAgOUT4t8RQAABBBBAAAEEEEAAAQQQQAABBCYVIMCalJ+TI4AAAggggAACCCCAAAIIIIAAAgj4BAiwfEL8OwIIIIAAAggggAACCCCAAAIIIIDApAIEWJPyc3IEEEAAAQQQQAABBBBAAAEEEEAAAZ8AAZZPiH9HAAEEEEAAAQQQQAABBBBAAAEEEJhUgABrUn5OjgACCCCAAAIIIIAAAggggAACCCDgEyDA8gnx7wgggAACCCCAAAIIIIAAAggggAACkwoQYE3Kz8kRQAABBBBAAAEEEEAAAQQQQAABBHwCBFg+If4dAQQQQAABBBBAAAEEEEAAAQQQQGBSAQKsSfk5OQIIIIAAAggggAACCCCAAAIIIICAT4AAyyfEvyOAAAIIIIAAAggggAACCCCAAAIITCpAgDUpPydHAAEEEEAAAQQQQAABBBBAAAEEEPAJEGD5hPh3BBBAAAEEEEAAAQQQQAABBBBAAIFJBQiwJuXn5AgggAACCCCAAAIIIIAAAggggAACPgECLJ8Q/44AAggggAACCCCAAAIIIIAAAgggMKkAAdak/JwcAQQQQAABBBBAAAEEEEAAAQQQQMAnQIDlE+LfEUAAAQQQQAABBBBAAAEEEEAAAQQmFSDAmpSfkyOAAAIIIIAAAggggAACCCCAAAII+AQIsHxC/DsCCCCAAAIIIIAAAggggAACCCCAwKQCBFiT8nNyBBBAAAEEEEAAAQQQQAABBBBAAAGfAAGWT4h/RwABBBBAAAEEEEAAAQQQQAABBBCYVIAAa1J+To4AAggggAACCCCAAAIIIIAAAggg4BMgwPIJ8e8IIIAAAggggAACCCCAAAIIIIAAApMKEGBNys/JEYgTuM997lN+4LLLLov7IHsjgAACxgS+8IUvlCXadNNNjZWM4iCAAAL9BOjX+rnxKQQQsCdgtT8jwLLXVigRAp0CBFg0DgQQyEXA6sAoF1+uAwEEli9Av7Z8c86IAAKLEbDanxFgLaa+OSoCCxEgwFoIKwdFAIEJBKwOjCag4JQIIJCJAP1aJhXJZSCAQGG1PyPAonEikJAAAVZClUVREUDAKWB1YES1IYAAAn0F6Nf6yvE5BBCwJmC1PyPAstZSKA8CDgECLJoHAgjkImB1YJSLL9eBAALLF6BfW745Z0QAgcUIWO3PCLAWU98cFYGFCBBgLYSVgyKAwAQCVgdGE1BwSgQQyESAfi2TiuQyEECARwhpAwggMFyAAGu4IUdAAAEbAtzo2agHSoEAAuMJ0K+NZ8mREEBgWgGr/RkzsKZtF5wdgSgBAqwoLnZGAAHDAlYHRobJKBoCCBgXoF8zXkEUDwEEggWs9mcEWMFVyI4ITC9AgDV9HVACBBAYR8DqwGicq+MoCCAwRwH6tTnWOteMQJ4CVvszAqw82xtXlakAAVamFctlITBDAasDoxlWBZeMAAIjCdCvjQTJYRBAYHIBq/0ZAdbkTYMCIBAuQIAVbsWeCCBgW8DqwMi2GqVDAAHLAvRrlmuHsiGAQIyA1f6MACumFtkXgYkFCLAmrgBOjwACowlYHRiNdoEcCAEEZidAvza7KueCEchWwGp/RoCVbZPjwnIUIMDKsVa5JgTmKWB1YDTP2uCqEUBgDAH6tTEUOQYCCFgQsNqfEWBZaB2UAYFAAQKsQCh2QwAB8wJWB0bm4SggAgiYFaBfM1s1FAwBBCIFrPZnBFiRFcnuCEwpQIA1pT7nRgCBMQWsDozGvEaOhQAC8xKgX5tXfXO1COQsYLU/I8DKudVxbdkJEGBlV6VcEAKzFbA6MJpthXDhCCAwWIB+bTAhB0AAASMCVvszAiwjDYRiIBAiQIAVosQ+CCCQgoDVgVEKdpQRAQRsCtCv2awXSoUAAvECVvszAqz4uuQTCEwmQIA1GT0nRgCBkQWsDoxGvkwOhwACMxKgX5tRZXOpCGQuYLU/I8DKvOFxeXkJEGDlVZ9cDQJzFrA6MJpznXDtCCAwTIB+bZgfn0YAATsCVvszAiw7bYSSIOAVIMDyErEDAggkImB1YJQIH8VEAAGDAvRrBiuFIiGAQC8Bq/0ZAVav6uRDCEwjQIA1jTtnRQCB8QWsDozGv1KOiAACcxGgX5tLTXOdCOQvYLU/I8DKv+1xhRkJEGBlVJlcCgIzF7A6MJp5tXD5CCAwQIB+bQAeH0UAAVMCVvszAixTzYTCIOAWIMCihSCAQC4CVgdGufhyHQggsHwB+rXlm3NGBBBYjIDV/owAazH1zVERWIgAAdZCWDkoAghMIGB1YDQBBadEAIFMBOjXMqlILgMBBAqr/RkBFo0TgYQECLASqiyKigACTgGrAyOqDQEEEOgrQL/WV47PIYCANQGr/RkBlrWWQnkQcAgQYNE8EEAgFwGrA6NcfLkOBBBYvgD92vLNOSMCCCxGwGp/RoC1mPrmqAgsRIAAayGsHBQBBCYQsDowmoCCUyKAQCYC9GuZVCSXgQACPEJIG0AAgeECBFjDDTkCAgjYEOBGz0Y9UAoEEBhPgH5tPEuOhAAC0wpY7c+YgTVtu+DsCEQJEGBFcbEzAggYFrA6MDJMRtEQQMC4AP2a8QqieAggECxgtT8jwAquQnZEYHoBAqzp64ASIIDAOAJWB0bjXB1HQQCBOQrQr82x1rlmBPIUsNqfEWDl2d64qkwFCLAyrVguC4EZClgdGM2wKrhkBBAYSYB+bSRIDoMAApMLWO3PCLAmbxoUAIFwAQKscCv2RAAB2wJWB0a21SgdAghYFqBfs1w7lA0BBGIErPZnBFgxtci+CEwsQIA1cQVwegQQGE3A6sBotAvkQAggMDsB+rXZVTkXjEC2Alb7MwKsbJscF5ajAAFWjrXKNSEwTwGrA6N51gZXjQACYwjQr42hyDEQQMCCgNX+jADLQuugDAgEChBgBUKxGwIImBewOjAyD0cBEUDArAD9mtmqoU3NpIwAACAASURBVGAIIBApYLU/I8CKrEh2R2BKAQKsKfU5NwIIjClgdWA05jVyLAQQmJcA/dq86purRSBnAav9GQFWzq2Oa8tOgAAruyrlghCYrYDVgdFsK4QLRwCBwQL0a4MJOQACCBgRsNqfEWAZaSAUA4EQAQKsECX2QQCBFASsDoxSsKOMCCBgU4B+zWa9UCoEEIgXsNqfEWDF1yWfQGAyAQKsyeg5MQIIjCxgdWA08mVyOAQQmJEA/dqMKptLRSBzAav9GQFW5g2Py8tLgAArr/rkahCYs4DVgdGc64RrRwCBYQL0a8P8+DQCCNgRsNqfEWDZaSOUBAGvAAGWl4gdEEAgEQGrA6NE+CgmAggYFKBfM1gpFAkBBHoJWO3PCLB6VScfQmAaAQKsadw5KwIIjC9gdWA0/pVyRAQQmIsA/dpcaprrRCB/Aav9GQFW/m2PK8xIgAAro8rkUhCYuYDVgdHMq4XLRwCBAQL0awPw+CgCCJgSsNqfEWCZaiYUBgG3AAEWLQQBBHIRsDowysWX60AAgeUL0K8t35wzIoDAYgSs9mcEWIupb46KwEIECLAWwspBEUBgAgGrA6MJKDglAghkIkC/lklFchkIIFBY7c8IsGicCCQkQICVUGVRVAQQcApYHRhRbQgggEBfAfq1vnJ8DgEErAlY7c8IsKy1FMqDgEOAAIvmgQACuQhYHRjl4st1IIDA8gXo15ZvzhkRQGAxAlb7MwKsxdQ3R0VgIQIEWAth5aAIIDCBgNWB0QQUnBIBBDIRoF/LpCK5DAQQ4BFC2gACCAwXIMAabsgREEDAhgA3ejbqgVIggMB4AvRr41lyJAQQmFbAan/GDKxp2wVnRyBKgAArioudEUDAsIDVgZFhMoqGAALGBejXjFcQxUMAgWABq/0ZAVZwFbIjAtMLEGBNXweUAAEExhGwOjAa5+o4CgIIzFGAfm2Otc41I5CngNX+jAArz/bGVWUqQICVacVyWQjMUMDqwGiGVcElI4DASAL0ayNBchgEEJhcwGp/RoA1edOgAAiECxBghVuxJwII2BawOjCyrUbpEEDAsgD9muXaoWwIIBAjYLU/I8CKqUX2RWBiAQKsiSuA0yOAwGgCVgdGo10gB0IAgdkJ0K/Nrsq5YASyFbDanxFgZdvkuLAcBQiwcqxVrgmBeQpYHRjNsza4agQQGEOAfm0MRY6BAAIWBKz2ZwRYFloHZUAgUIAAKxCK3RBAwLyA1YGReTgKiAACZgXo18xWDQVDAIFIAav9GQFWZEWyOwJTChBgTanPuRFAYEwBqwOjMa+RYyGAwLwE6NfmVd9cLQI5C1jtzwiwcm51XFt2AgRY2VUpF4TAbAWsDoxmWyFcOAIIDBagXxtMyAEQQMCIgNX+jADLSAOhGAiECBBghSixDwIIpCBgdWCUgh1lRAABmwL0azbrhVIhgEC8gNX+jAArvi75BAKTCRBgTUbPiRFAYGQBqwOjkS+TwyGAwIwE6NdmVNlcKgKZC1jtzwiwMm94XF5eAgRYedUnV4PAnAWsDozmXCdcOwIIDBOgXxvmx6cRQMCOgNX+jADLThuhJAh4BQiwvETsgAACiQhYHRglwkcxEUDAoAD9msFKoUgIINBLwGp/RoDVqzr5EALTCBBgTePOWRFAYHwBqwOj8a+UIyKAwFwE6NfmUtNcJwL5C1jtzwiw8m97XGFGAgRYGVUml4LAzAWsDoxmXi1cPgIIDBCgXxuAx0cRQMCUgNX+jADLVDOhMAi4BQiwaCEIIJCLgNWBUS6+XAcCCCxfgH5t+eacEQEEFiNgtT8jwFpMfXNUBBYiQIC1EFYOigACEwhYHRhNQMEpEUAgEwH6tUwqkstAAIHCan9GgEXjRCAhAQKshCqLoiKAgFPA6sCIakMAAQT6CtCv9ZXjcwggYE3Aan9GgGWtpVAeBBwCBFg0DwQQyEXA6sAoF1+uAwEEli9Av7Z8c86IAAKLEbDanxFgLaa+OSoCCxEgwFoIKwdFAIEJBKwOjCag4JQIIJCJAP1aJhXJZSCAAI8Q0gYQQGC4AAHWcEOOgAACNgS40bNRD5QCAQTGE6BfG8+SIyGAwLQCVvszZmBN2y44OwJRAgRYUVzsjAAChgWsDowMk1E0BBAwLkC/ZryCKB4CCAQLWO3PCLCCq5AdEZhegABr+jqgBAggMI6A1YHROFfHURBAYI4C9GtzrHWuGYE8Baz2ZwRYebY3ripTAQKsTCuWy0JghgJWB0YzrAouGQEERhKgXxsJksMggMDkAlb7MwKsyZsGBUAgXIAAK9yKPRFAwLaA1YGRbTVKhwAClgXo1yzXDmVDAIEYAav9GQFWTC2yLwITCxBgTVwBnB4BBEYTsDowGu0CORACCMxOgH5tdlXOBSOQrYDV/owAK9smx4XlKECAlWOtck0IzFPA6sBonrXBVSOAwBgC9GtjKHIMBBCwIGC1PyPAstA6KAMCgQIEWIFQ7IYAAuYFrA6MzMNRQAQQMCtAv2a2aigYAghECljtzwiwIiuS3RGYUoAAa0p9zo0AAmMKWB0YjXmNHAsBBOYlQL82r/rmahHIWcBqf0aAlXOr49qyEyDAyq5KuSAEZitgdWA02wrhwhFAYLAA/dpgQg6AAAJGBKz2ZwRYRhoIxUAgRIAAK0SJfRBAIAUBqwOjFOwoIwII2BSgX7NZL5QKAQTiBaz2ZwRY8XXJJxCYTIAAazJ6TowAAiMLWB0YjXyZHA4BBGYkQL82o8rmUhHIXMBqf0aAlXnD4/LyEiDAyqs+uRoE5ixgdWA05zrh2hFAYJgA/dowPz6NAAJ2BKz2ZwRYdtoIJUHAK0CA5SViBwQQSETA6sAoET6KiQACBgXo1wxWCkVCAIFeAlb7MwKsXtXJhxCYRoAAaxp3zooAAuMLWB0YjX+lHBEBBOYiQL82l5rmOhHIX8Bqf0aAlX/b4wozEiDAyqgyuRQEZi5gdWA082rh8hFAYIAA/doAPD6KAAKmBKz2ZwRYppoJhUHALVAFWJsdtAFUCCCAAAIIIJCZwI1Wv3Gx0fr3Kra7627FBmvfIbOry/9yrN7w5S/PFSKAwNgCVvszAqyxa5rjIbBAAQKsBeJyaAQQQAABBIwIXH+11YsDH3QUIZaR+ggthtUbvtDysx8CCCBQCVjtzwiwaKMIJCRAgJVQZVFUBBBAAAEEBghseputiqdsceCAI/DRZQtYveFbtgPnQwCB9AWs9mcEWOm3La5gRgIEWDOqbC4VAQQQQGD2Aic8+uzZG6QEYPWGLyVDyooAAjYErPZnBFg22gelQCBIgAAriImdEEAAAQQQyEKAACutarR6w5eWIqVFAAELAlb7MwIsC62DMiAQKECAFQjFbggggAACCGQgQICVViVaveFLS5HSIoCABQGr/RkBloXWQRkQCBQgwAqEYjcEEEAAAQQyECDASqsSrd7wpaVIaRFAwIKA1f6MAMtC66AMCAQKEGAFQrEbAggggAACGQgQYKVViVZv+NJSpLQIIGBBwGp/RoBloXVQBgQCBQiwAqHYDQEEEEAAgQwECLDSqkSrN3xpKVJaBBCwIGC1PyPAstA6KAMCgQIEWIFQ7IYAAggggEAGAgRYaVWi1Ru+tBQpLQIIWBCw2p8RYFloHZQBgUABAqxAKHZDAAEEEEAgAwECrLQq0eoNX1qKlBYBBCwIWO3PCLAstA7KgECgAAFWIBS7IYAAAgggkIEAAVZalWj1hi8tRUqLAAIWBKz2ZwRYFloHZUAgUIAAKxCK3RBAAAEEEMhAgAArrUq0esOXliKlRQABCwJW+zMCLAutgzIgEChAgBUIxW4IIIAAAghkIECAlVYlWr3hS0uR0iKAgAUBq/0ZAZaF1kEZEAgUIMAKhGI3BBBAAAEEMhAgwEqrEq3e8KWlSGkRQMCCgNX+jADLQuugDAgEChBgBUKxGwIIIIAAAhkIEGClVYlWb/jSUqS0CCBgQcBqf0aAZaF1UAYEAgUIsAKh2A0BBBBAAIEMBAiw0qpEqzd8aSlSWgQQsCBgtT8jwLLQOigDAoECBFiBUOyGAAIIIIBABgIEWGlVotUbvrQUKS0CCFgQsNqfEWBZaB2UAYFAAQKsQCh2QwABBBBAIAMBAqy0KtHqDV9aipQWAQQsCFjtzwiwLLQOyoBAoAABViAUuyGAAAIIIJCBAAFWWpVo9YYvLUVKiwACFgSs9mcEWBZaB2VAIFCAACsQit0QQAABBBDIQIAAK61KtHrDl5YipUUAAQsCVvszAiwLrYMyIBAoQIAVCMVuCCCAAAIIZCBAgJVWJVq94UtLkdIigIAFAav9GQGWhdZBGRAIFCDACoRiNwQQQAABBDIQIMBKqxKt3vClpUhpEUDAgoDV/owAy0LroAwIBAoQYAVCsRsCCCCAAAIZCBBgpVWJVm/40lKktAggYEHAan9GgGWhdVAGBAIFCLACodgNAQQQQACBDAQIsNKqRKs3fGkpUloEELAgYLU/I8Cy0DooAwKBAgRYgVDshgACCCCAQAYCBFhpVaLVG760FCktAghYELDanxFgWWgdlAGBQAECrEAodkMAAQQQQCADAQKstCrR6g1fWoqUFgEELAhY7c8IsCy0DsqAQKAAAVYgFLshgAACCCCQgQABVlqVaPWGLy1FSosAAhYErPZnBFgWWgdlQCBQgAArEIrdEEAAAQQQyECAACutSrR6w5eWIqVFAAELAlb7MwIsC62DMiAQKECAFQjFbggggAACCGQgQICVViVaveFLS5HSIoCABQGr/RkBloXWQRkQCBQgwAqEYjcEEEAAAQQyECDASqsSrd7wpaVIaRFAwIKA1f6MAMtC66AMCAQKEGAFQrEbAggggAACGQgQYKVViVZv+NJSpLQIIGBBwGp/RoBloXVQBgQCBQiwAqHYDQEEEEAAgQwECLDSqkSrN3xpKVJaBBCwIGC1PyPAstA6KAMCgQIEWIFQ7IYAAggggEAGAgRYaVWi1Ru+tBQpLQIIWBCw2p8RYFloHZQBgUABAqxAKHZDAAEEEEAgAwECrLQq0eoNX1qKlBYBBCwIWO3PCLAstA7KgECgAAFWIBS7IYAAAgggkIEAAVZalWj1hi8tRUqLAAIWBKz2ZwRYFloHZUAgUIAAKxCK3RBAAAEEEMhAgAArrUq0esOXliKlRQABCwJW+zMCLAutgzIgEChAgBUIxW4IIIAAAghkIECAlVYlWr3hS0uR0iKAgAUBq/0ZAZaF1kEZEAgUIMAKhGI3BBBAAAEEMhAgwEqrEq3e8KWlSGkRQMCCgNX+jADLQuugDAgEChBgBUKxGwIIIIAAAhkIEGClVYlWb/jSUqS0CCBgQcBqf0aAZaF1UAYEAgUIsAKh2A0BBBBAAIEMBAiw0qpEqzd8aSlSWgQQsCBgtT8jwLLQOigDAoECBFiBUOyGAAIIIIBABgIEWGlVotUbvrQUKS0CCFgQsNqfEWBZaB2UAYFAAQKsQCh2QwABBBBAIAMBAqy0KtHqDV9aipQWAQQsCFjtzwiwLLQOyoBAoAABViAUuyGAAAIIIJCBAAFWWpVo9YYvLUVKiwACFgSs9mcEWBZaB2VAIFCAACsQit0QQAABBBDIQIAAK61KtHrDl5YipUUAAQsCVvszAiwLrYMyIBAoQIAVCMVuCCCAAAIIZCBAgJVWJVq94UtLkdIigIAFAav9GQGWhdZBGRAIFCDACoRiNwQQQAABBDIQIMBKqxKt3vClpUhpEUDAgoDV/owAy0LroAwIBAoQYAVCsRsCCCCAAAIZCBBgpVWJVm/40lKktAggYEHAan9GgGWhdVAGBAIFCLACodgNAQQQQACBDAQIsNKqRKs3fGkpUloEELAgYLU/I8Cy0DooAwKBAgRYgVDshgACCCCAQAYCBFhpVaLVG760FCktAghYELDanxFgWWgdlAGBQAECrEAodkMAAQQQQCADAQKstCrR6g1fWoqUFgEELAhY7c8IsCy0DsqAQKAAAVYgFLshgAACCCCQgQABVlqVaPWGLy1FSosAAhYErPZnBFgWWgdlQCBQgAArEIrdEEAAAQQQyECAACutSrR6w5eWIqVFAAELAlb7MwIsC62DMiAQKECAFQjFbggggAACCGQgQICVViVaveFLS5HSIoCABQGr/RkBloXWQRkQCBQgwAqEYjcEEEAAAQQyECDASqsSrd7wpaVIaRFAwIKA1f6MAMtC66AMCAQKEGAFQrEbAggggAACGQgQYKVViVZv+NJSpLQIIGBBwGp/RoBloXVQBgQCBQiwAqHYDQEEEEAAgQwECLDSqkSrN3xpKVJaBBCwIGC1PyPAstA6KAMCgQIEWIFQ7IYAAggggEAGAgRYaVWi1Ru+tBQpLQIIWBCw2p8RYFloHZQBgUABAqxAKHZDAAEEEEAgAwECrLQq0eoNX1qKlBYBBCwIWO3PCLAstA7KgECgAAFWIBS7IYAAAgggkIEAAVZalWj1hi8tRUqLAAIWBKz2ZwRYFloHZUAgUIAAKxCK3RBAAAEEEMhAgAArrUq0esOXliKlRQABCwJW+zMCLAutgzIgEChAgBUIxW4IIIAAAghkIECAlVYlWr3hS0uR0iKAgAUBq/0ZAZaF1kEZEAgUIMAKhGI3BBBAAAEEMhAgwEqrEq3e8KWlSGkRQMCCgNX+jADLQuugDAgEChBgBUKxGwIIIIAAAhkIEGClVYlWb/jSUqS0CCBgQcBqf0aAZaF1UAYEAgUIsAKh2A0BBBBAAIEMBAiw0qpEqzd8aSlSWgQQsCBgtT8jwLLQOigDAoECBFiBUOyGAAIIIIBABgIEWGlVotUbvrQUKS0CCFgQsNqfEWBZaB2UAYFAAQKsQCh2QwABBBBAIAMBAqy0KtHqDV9aipQWAQQsCFjtzwiwLLQOyoBAoAABViAUuyGAAAIIIJCBAAFWWpVo9YYvLUVKiwACFgSs9mcEWBZaB2VAIFCAACsQit0QQAABBBDIQIAAK61KtHrDl5YipUUAAQsCVvuzZAKsa6+9tnjWs55VnHDCCcXqq69efOITnyi22GKLzrp95StfWRx66KHFE5/4xOK0004bpQ388Y9/LHbeeefi85//fHHRRRcVm266aXncJz3pScXb3va24qijjioOOeSQUc7VdZDqXPr3zTbbrDj//POLtdZay3nOl7zkJcXhhx9e7jOmx0Iv1HPwf/7zn8WHP/zh4sgjjyw+85nPFP/617+K6173umWbeMUrXlHc//73L65zneuscpS//OUvxSmnnFK85jWvKX7wgx+U/77xxhsXhx12WPHIRz6yWG211Vb5zO9///vi5JNPLk488cQVn7nxjW9cPPaxjy1e/OIXFxtssMEqn1F7/dSnPlW84AUvWFG+W9ziFsWTn/zk4oUvfGFxk5vcpBcfAVYvNj6EAAIIIIBAkgIEWGlVm9UbvrQUKS0CCFgQsNqfJRNgfe973ytDiZ/85CeFwoFnPvOZxete97rWkEIVPocAKyTI+81vflNst912xWWXXZZNgPX3v/+9ePazn12GStoUJt3sZjcrfv3rXxd/+tOfyv/tgAMOKMOt61//+iv+/hVePeMZzyjDRm3rrrtu8Y9//KOQUddnFHLttNNOxde+9rUVn5H7T3/60zI0u9GNblSceeaZ5T7VpvZ5zDHHFAceeOCK8t30pjdd8Zlb3/rWxfvf//7inve8Z3TfRIAVTcYHEEAAAQQQSFaAACutqrN6w5eWIqVFAAELAlb7s2QCrHe84x3F4x//+OIhD3lI8dWvfrWcKaMZLre//e1b63cRAVZXQ5piBpZmFyko0QwgzbDq2j796U8X2267bRnUaMthBtbb3/724glPeEKhUOiMM84oAzp5aFbWW9/61uLpT396afPe97632G233VbQaNaVQqU73OEOxbnnnltstNFG5X4f+chHisc85jGFZlqdddZZxcMe9rDyMwrKHve4xxXvec97yvD0ne9854rZVtp3n332Kf+3DTfcsLjgggsKBVPa1C4f/OAHl+b690c96lFl+eqf0Uw+BV9rrLFGVP9EgBXFxc4IIIAAAggkLUCAlVb1Wb3hS0uR0iKAgAUBq/1ZEgGWZs484hGPKB+XUyih/1NwoRlY++233ywDrIc+9KHFhRdeWNz97ncvA5i111671UEzlU466aRim222KT72sY8lH2D99a9/LR/1++AHP9ha/wqk9Djgy172snI/tZPrXe96xc9//vPS4Iorrig/u/3226/kVYViclWIpWDpG9/4RrHVVluVM60USm2yySYrfeZXv/pVscMOO5SPlOrzCrt0/qc85SllkNY2S/C73/1ucb/73a+cKaZj3uMe94jqnwiworjYGQEEEEAAgaQFCLDSqj6rN3xpKVJaBBCwIGC1P0siwNIaRwofbnnLWxYXX3xxeeOv9Ydca0DVZ2Bp/af999+/nHWjMOIud7lLccQRR6yy5pEeC9t8883L9qKQTI+h6Vya6XPwwQcX++67b/Hwhz/cxBpYWmtL64CpYSnIUtDS3KrQZs011yxnYR199NGtAZauW2uLKYSp1oWq1pN6/vOfX4Y91dpQCsQUHGotp1NPPXWVRzjrAU49YNT//rnPfa546UtfWgZumt2kx/s0e+pVr3pVcbe73S3o7/QXv/hFseuuuxZXXnlluQZWtQ5Z/cMf+MAHyllUD3jAA8o61/UrvNO5tH9b4PejH/2orHuFpZq1ptlZ+syee+5ZrpGlY+o4za05+07BlIwUkp1++unlTKz6VrUxne/jH/942a5jNgKsGC32RQABBBBAIG0BAqy06s/qDV9aipQWAQQsCFjtz5IIsKpFyKsZLQoxXLNpVOFVgKXHxfTo1i9/+ctV1jx62tOeVgY31TpJVbigfRWWad0t/efVV19dHHfcceUjjFYWcdeC8QpbFM5pofCXv/zlq7RzBTw77rhjOSNJM4raFrVXqKRZR7/97W/LRdB1vdqqNZ4qy4MOOqgMq6pHEm91q1uVYaL+s779+Mc/LmcY/eEPf1gRBCmsUhCmR/i0VWtW/exnPyuDLG2vfvWri+c973mda5rF/BFXj5vWAyytSaVAUoGUgrrmAu/VAv2f/OQny/WpdtllF+8p9YigHj183/veF7yAf/V4odbfcj0C23VyAixvtbADAggggAAC2QgQYKVVlVZv+NJSpLQIIGBBwGp/Zj7Aqj/6pZkz1YyWaiaQAgTNdNFjYvWtCrD0v931rnct3v3ud5eP29XXPFJoo8frtLB3FdpoFs5VV11VrpOkAOhOd7rTivWj9PiapQBLFltvvXU5e6k5q6h6a+Ob3vSmcqaW3prYDLB+97vfleHVpZdeWr4ZT/9XrcmkcEz7H3/88aXFJZdcUqy33npF/TPnnHPOivWiKns9sqfZcfV6qR7PU1Cohdc1a0kzurRm1etf//oyuNJWX3+q7x9t/XHT+vpgVXvRmyx1TW1b7Fpml19+ebk21p///GfvWzHVdjSrTyGsAlW1zyoUjLlWAqwYLfZFAAEEEEAgbQECrLTqz+oNX1qKlBYBBCwIWO3PzAdYVSDSfFyweqxQb4FrW5+oCrD07wpvmo+aVaFK/bjVDCwFWJrhpMf06ls1S0drHtWPGRt8DGmQ9XMpDFGgpplQzccIq5lQt7vd7crH6DTTrBlgqVEqaLrBDW5QPs6mgKq+Ves1KXCpX29l2wwPNSNJi6urzt71rneVx64HXm2m9TWr6utP9THSsfSYpOpNM8lUZi2wri2kjkL2qcql69IaW3LbY489Cs36qr/xsNqvPrNL/5tmuZ144onFU5/61BWPZcZcKwFWjBb7IoAAAgggkLYAAVZa9Wf1hi8tRUqLAAIWBKz2Z6YDrHog0gw/umbaVJVdhSz1hbzrDaFa80jhTLWYdj3A0hpGWqDbcoCloKa6zuZjhHoMTut1VetQ9XkrY/2RynqAVc080qOA9cfg9MilZiRpNlz1eKHCPj3Kt9Zaa5X/m2ZzNbdqsXT979X6U7F/tAqvFNJprTNtesOf6r7aQsKpkH10PIVXCqA0o0oz9D760Y8Wt73tbVuLrMdRtWaXQtFf//rX5eLt2rSmmhaabwu9XNdOgBXbMtgfAQQQQACBdAUIsNKqO6s3fGkpUloEELAgYLU/Mx1gVUGJKrBtlpUeP9MjYXpEUI/J1WcQVYGN1oZSuNPc2tY86gpsqs9am4GlAKsy0kyj6jHCKvjTI5CVW0iApevTm/W++MUvlp56RFCLujdnsdXDw2qmlYyqtafqb99rW1C9WRcKeRRyKciqPyYa+oerdbR0fS960YvKGU5vfvObyxlX9XWuQsKpkH20bpfWQtPMK4Vxmt2mBd9DNj0yqUdZtfaaHjvUul9alytmI8CK0WJfBBBAAAEE0hYgwEqr/qze8KWlSGkRQMCCgNX+zHSAVS3eHlKB9SBF+1eBTdtja/r3qQKsKtBpXlPXo47N/ZohSxUmKfipwp9qJtQmm2xSriulda26AizNQFPI98Y3vrFcyL2+KQzSWxvbyvaGN7yhXDuseoxQoZlmPH3oQx9aKYQKCbD6LKBelVMzmvbbb7/irW99azmbSSHa7rvvvsoi7Vrf6xWveEXngvc6XmWrxeardbnqHgrYdtttt+Kb3/xm+WbCs88+e8UjiiFttNqnCl61dpkWjb/5zW8e/HECrGAqdkQAAQQQQCB5AQKstKrQ6g1fWoqUFgEELAhY7c/MBlj1tZP0xrYb3vCGrfVYPZbVXD8pZgZW9bjgMmZgjR1gCaUKRKoFyquZUFowfe+99y7d2gKs+jpOCn+0ILzeIKiQ5F73ulf5Of13zZBqriNWhWTaR7O8tEj5VlttVc5Kqi8oHxJgVTOwvvWtb62ylpfrj1ePgT7iEY8oLrvssjIE0mOTW2yxRetHhr6F8Lzzzise9ahHlTOntttuu3KNKGQragAAIABJREFUr5vd7Ga9+hZ1BrJWm459ZJIAqxc5H0IAAQQQQCBJAQKstKrN6g1fWoqUFgEELAhY7c/MBlh6/G3HHXcsbnOb26xYT6mtIqv9FMDosbcqwKgCmz333LPQgu31x8l0nGqBcs3gaa6B1RbY6DMWHyFUuao1pNZff/3iYx/7WPlYpdabqq851RZgVbOoutZxqtYJ+81vfrNKgFVfn0y+stGMrPqb/1S2Kqy5yU1u0rkGVvUYpGZ8hQY63/72t8v2ceWVV5aB23ve855CC9Z3bXJR8KTF/JtvbKy3h2uuuWalMmhtLa2npXak2WjPfe5zyxlr1dsam+f7+te/Xs5K08y2Cy64oHXNr2pdMAVgn/3sZ4sNNtgguI8iwAqmYkcEEEAAAQSSFyDASqsKrd7wpaVIaRFAwIKA1f7MZIBVD0fq6ym1VWR9plZ93yqwab6NrjqGZifts88+5dpLWsdozTXXLJYxA2toY2xbp0mzn6rH9/SGu8MPP7ycOaW3AWpBdW1tAVZ1rCc+8YnFaaedtkrRqjc1dj3eWC0Ur3BHZVCY2JypFfMWwnpduJy0LtdDHvKQMrwKnQ3185//vNhmm22KK664otCMu+23336lU1TX2pzJ9773va+ceaXwSoZas2q11VbrLJ7CPpVJs8KqBfTrOw996yIB1tC/ID6PAAIIIIBAOgIEWOnUlUpq9YYvLUVKiwACFgSs9mcmA6zq8bSf/OQnrWFDs0KrtbJudatbrXgrXhXYaF+9Ge+d73xnOdNFAYIea3vsYx9bhi5aI+phD3tYechUAyyVvZpNpTcDalZZ15pg9bCqMtIsN4U6WtdJmxZF12LjevxQj8x1BVhVKKT60gLlD3rQg1asuVWvoyoc0iw5BYcKzhQC6TN6/LFab6peF11/tAo3NcNMx9H5FDDpDYchm9a2OvDAA8tZUTrX3e9+97I9aEaWZk0pbNObBbXOlTbNQFNQpjWvZHXQQQetMpOv7bxVOHrTm960DBEVaGkGoNYrO+644wqtx6Ut5HqbxyfACqlp9kEAAQQQQCAPAQKstOrR6g1fWoqUFgEELAhY7c9MBlixi1xXj6BpEfJq1ksVzuy0007lo2v6N83GUmilWTLatKj3wQcfvGJGTcoBVvVIpN6SVw/yqsbfNgOrPpNJ+2mtsdVXX70M8jTjSI9jKsD6yle+UgZcO+ywwyp/S89+9rNLc21tM46qQOz5z39+oQBJm0I2PT6nsios06Y38inIaj7q2Txh9UiiyuXbmjO6FFA99alPLUOq6noViFXtQbOrjjzyyHIxeG31ENR3rvrLAnRNclGQVV2vwqzKVY9KKsjSjEHf9TbPS4Dlqwn+HQEEEEAAgXwECLDSqkurN3xpKVJaBBCwIGC1PzMXYNXfSNdcT6mrIhVCaAaNZuNsttlmxfnnn1+GB4ceemihYGGXXXYp12fSWlfaNt988zKc0MyseoCQcoBVN3jyk59cnHrqqStdW9dbCDXLSI8c6hFCBS8KVxRcKXDSY3aHHXZYGfR1PcqpNau23XbbQmtcudav0kwn+etYWhtK51JQpNlOOofeyBeyVTPNQvZteyRRs6BOOeWUMkxTgKdNM89UBj2GWT0eWD2WqeAuZGu+7VKzy/RIpQKxz3zmM2UgqOBujz32KNvlXe5yl5DDrrIPAVYvNj6EAAIIIIBAkgIEWGlVm9UbvrQUKS0CCFgQsNqfmQuwLFQWZQgXqAKs3XffvTj99NNXrLkVfgT2jBEgwIrRYl8EEEAAAQTSFiDASqv+rN7wpaVIaRFAwIKA1f6MAMtC60i0DJpVpfWoTjjhhOKcc85ZsZZYopeTRLEJsJKoJgqJAAIIIIDAKAIEWKMwLu0gVm/4lgbAiRBAIBsBq/0ZAVY2TWw5F6LQqnr8r1r8/E53ulPxoQ99qFhnnXWWU4gZn4UAa8aVz6UjgAACCMxOgAArrSq3esOXliKlRQABCwJW+zMCLAutI6Ey1NcoU7G1ZtaZZ55Zrh/FtngBAqzFG3MGBBBAAAEErAgQYFmpibByWL3hCys9eyGAAAL/X8Bqf0aARSuNEtAMrH333bdcJF9vLdTi5XvttVf02/SiTsrOKwQIsGgMCCCAAAIIzEeAACuturZ6w5eWIqVFAAELAlb7MwIsC62DMiAQKECAFQjFbggggAACCGQgQICVViVaveFLS5HSIoCABQGr/RkBloXWQRkQCBQgwAqEYjcEEEAAAQQyECDASqsSrd7wpaVIaRFAwIKA1f6MAMtC66AMCAQKEGAFQrEbAggggAACGQgQYKVViVZv+NJSpLQIIGBBwGp/RoBloXVQBgQCBQiwAqHYDQEEEEAAgQwECLDSqkSrN3xpKVJaBBCwIGC1PyPAstA6KAMCgQIEWIFQ7IYAAggggEAGAgRYaVWi1Ru+tBQpLQIIWBCw2p8RYFloHZQBgUABAqxAKHZDAAEEEEAgAwECrLQq0eoNX1qKlBYBBCwIWO3PCLAstA7KgECgAAFWIBS7IYAAAgggkIEAAVZalWj1hi8tRUqLAAIWBKz2ZwRYFloHZUAgUIAAKxCK3RBAAAEEEMhAgAArrUq0esOXliKlRQABCwJW+zMCLAutgzIgEChAgBUIxW4IIIAAAghkIECAlVYlWr3hS0uR0iKAgAUBq/0ZAZaF1kEZEAgUIMAKhGI3BBBAAAEEMhAgwEqrEq3e8KWlSGkRQMCCgNX+jADLQuugDAgEChBgBUKxGwIIIIAAAhkIEGClVYlWb/jSUqS0CCBgQcBqf0aAZaF1UAYEAgUIsAKh2A0BBBBAAIEMBAiw0qpEqzd8aSlSWgQQsCBgtT8jwLLQOigDAoECBFiBUOyGAAIIIIBABgIEWGlVotUbvrQUKS0CCFgQsNqfEWBZaB2UAYFAAQKsQCh2QwABBBBAIAMBAqy0KtHqDV9aipQWAQQsCFjtzwiwLLQOyoBAoAABViAUuyGAAAIIIJCBAAFWWpVo9YYvLUVKiwACFgSs9mcEWBZaB2VAIFCAACsQit0QQAABBBDIQIAAK61KtHrDl5YipUUAAQsCVvszAiwLrYMyIBAoQIAVCMVuCCCAAAIIZCBAgJVWJVq94UtLkdIigIAFAav9GQGWhdZBGRAIFCDACoRiNwQQQAABBDIQIMBKqxKt3vClpUhpEUDAgoDV/owAy0LroAwIBAoQYAVCsRsCCCCAAAIZCBBgpVWJVm/40lKktAggYEHAan9GgGWhdVAGBAIFCLACodgNAQQQQACBDAQIsNKqRKs3fGkpUloEELAgYLU/I8Cy0DooAwKBAgRYgVDshgACCCCAQAYCBFhpVaLVG760FCktAghYELDanxFgWWgdlAGBQAECrEAodkMAAQQQQCADAQKstCrR6g1fWoqUFgEELAhY7c8IsCy0DsqAQKAAAVYgFLshgAACCCCQgQABVlqVaPWGLy1FSosAAhYErPZnBFgWWgdlQCBQgAArEIrdEEAAAQQQyECAACutSrR6w5eWIqVFAAELAlb7MwIsC62DMiAQKECAFQjFbggggAACCGQgQICVViVaveFLS5HSIoCABQGr/RkBloXWQRkQCBQgwAqEYjcEEEAAAQQyECDASqsSrd7wpaVIaRFAwIKA1f6MAMtC66AMCAQKEGAFQrEbAggggAACGQgQYKVViVZv+NJSpLQIIGBBwGp/RoBloXVQBgQCBQiwAqHYDQEEEEAAgQwECLDSqkSrN3xpKVJaBBCwIGC1PyPAstA6KAMCgQIEWIFQ7IYAAggggEAGAgRYaVWi1Ru+tBQpLQIIWBCw2p8RYFloHZQBgUABAqxAKHZDAAEEEEAgAwECrLQq0eoNX1qKlBYBBCwIWO3PCLAstA7KgECgAAFWIBS7IYAAAgggkIEAAVZalWj1hi8tRUqLAAIWBKz2ZwRYFloHZUAgUIAAKxCK3RBAAAEEEMhAgAArrUq0esOXliKlRQABCwJW+zMCLAutgzIgEChAgBUIxW4IIIAAAghkIECAlVYlWr3hS0uR0iKAgAUBq/0ZAZaF1kEZEAgUIMAKhGI3BBBAAAEEMhAgwEqrEq3e8KWlSGkRQMCCgNX+jADLQuugDAgEChBgBUKxGwIIIIAAAhkIEGClVYlWb/jSUqS0CCBgQcBqf0aAZaF1UAYEAgUIsAKh2A0BBBBAAIEMBAiw0qpEqzd8aSlSWgQQsCBgtT8jwLLQOigDAoECBFiBUOyGAAIIIIBABgIEWGlVotUbvrQUKS0CCFgQsNqfEWBZaB2UAYFAAQKsQCh2QwABBBBAIAMBAqy0KtHqDV9aipQWAQQsCFjtzwiwLLQOyoBAoAABViAUuyGAAAIIIJCBAAFWWpVo9YYvLUVKiwACFgSs9mcEWBZaB2VAIFCAACsQit0QQAABBBDIQIAAK61KtHrDl5YipUUAAQsCVvszAiwLrYMyIBAoQIAVCMVuCCCAAAIIZCBAgJVWJVq94UtLkdIigIAFAav9GQGWhdZBGRAIFCDACoRiNwQQQAABBDIQIMBKqxKt3vClpUhpEUDAgoDV/owAy0LroAwIBAoQYAVCsRsCCCCAAAIZCBBgpVWJVm/40lKktAggYEHAan9GgGWhdVAGBAIFCLACodgNAQQQQACBDAQIsNKqRKs3fGkpUloEELAgYLU/I8Cy0DooAwKBAgRYgVDshgACCCCAQAYCBFhpVaLVG760FCktAghYELDanxFgWWgdlAGBQAECrEAodkMAAQQQQCADAQKstCrR6g1fWoqUFgEELAhY7c8IsCy0DsqAQKAAAVYgFLshgAACCCCQgQABVlqVaPWGLy1FSosAAhYErPZnBFgWWgdlQCBQgAArEIrdEEAAAQQQyECAACutSrR6w5eWIqVFAAELAlb7MwIsC62DMiAQKECAFQjFbggggAACCGQgQICVViVaveFLS5HSIoCABQGr/RkBloXWQRkQCBQgwAqEYjcEEEAAAQQyECDASqsSrd7wpaVIaRFAwIKA1f6MAMtC66AMCAQKEGAFQrEbAggggAACGQgQYKVViVZv+NJSpLQIIGBBwGp/RoBloXVQBgQCBQiwAqHYDQEEEEAAgQwECLDSqkSrN3xpKVJaBBCwIGC1PyPAstA6KAMCgQIEWIFQ7IYAAggggEAGAgRYaVWi1Ru+tBQpLQIIWBCw2p8RYFloHZQBgUABAqxAKHZDAAEEEEAgAwECrLQq0eoNX1qKlBYBBCwIWO3PCLAstA7KgECgAAFWIBS7IYAAAgggkIEAAVZalWj1hi8tRUqLAAIWBKz2ZwRYFloHZUAgUIAAKxCK3RBAAAEEEMhAgAArrUq0esOXliKlRQABCwJW+zMCLAutgzIgEChAgBUIxW4IIIAAAghkIECAlVYlWr3hS0uR0iKAgAUBq/0ZAZaF1kEZEAgUIMAKhGI3BBBAAAEEMhAgwEqrEq3e8KWlSGkRQMCCgNX+jADLQuugDAgEChBgBUKxGwIIIIAAAhkIEGClVYlWb/jSUqS0CCBgQcBqf0aAZaF1UAYEAgUIsAKh2A0BBBBAAIEMBAiw0qpEqzd8aSlSWgQQsCBgtT8jwLLQOigDAoECBFiBUOyGAAIIIIBABgIEWGlVotUbvrQUKS0CCFgQsNqfEWBZaB2UAYFAAQKsQCh2QwABBBBAIHGBG1xvjeKYR74r8auYV/Gt3vDNqxa4WgQQGEPAan9GgDVG7XIMBJYkQIC1JGhOgwACCCCAwMQCm95mq+IpWxw4cSk4fYyA1Ru+mGtgXwQQQEACVvszAizaJwIJCRBgJVRZFBUBBBBAAIGeAtdfbfXiwAcdVWyw9h16HoGPTSFg9YZvCgvOiQACaQtY7c8IsNJuV5R+ZgIEWDOrcC4XAQQQQGBWAnpscJP/s2mx3V13I7xKsOat3vAlSEmREUBgYgGr/RkB1sQNg9MjECNQBViXXXZZzMfYFwEEEDAnYHVgZA6KAiGAQDIC9GvJVBUFRQABj4DV/owAi6aLQEICBFgJVRZFRQABp4DVgRHVhgACCPQVoF/rK8fnEEDAmoDV/owAy1pLoTwIOAQIsGgeCCCQi4DVgVEuvlwHAggsX4B+bfnmnBEBBBYjYLU/I8BaTH1zVAQWIkCAtRBWDooAAhMIWB0YTUDBKRFAIBMB+rVMKpLLQAAB3kJIG0AAgeECBFjDDTkCAgjYEOBGz0Y9UAoEEBhPgH5tPEuOhAAC0wpY7c+YgTVtu+DsCEQJEGBFcbEzAggYFrA6MDJMRtEQQMC4AP2a8QqieAggECxgtT8jwAquQnZEYHoBAqzp64ASIIDAOAJWB0bjXB1HQQCBOQrQr82x1rlmBPIUsNqfEWDl2d64qkwFCLAyrVguC4EZClgdGM2wKrhkBBAYSYB+bSRIDoMAApMLWO3PCLAmbxoUAIFwAQKscCv2RAAB2wJWB0a21SgdAghYFqBfs1w7lA0BBGIErPZnBFgxtci+CEwsQIA1cQVwegQQGE3A6sBotAvkQAggMDsB+rXZVTkXjEC2Alb7MwKsbJscF5ajAAFWjrXKNSEwTwGrA6N51gZXjQACYwjQr42hyDEQQMCCgNX+jADLQuugDAgEChBgBUKxGwIImBewOjAyD0cBEUDArAD9mtmqoWAIIBApYLU/I8CKrEh2R2BKAQKsKfU5NwIIjClgdWA05jVyLAQQmJcA/dq86purRSBnAav9GQFWzq2Oa8tOgAAruyrlghCYrYDVgdFsK4QLRwCBwQL0a4MJOQACCBgRsNqfEWAZaSAUA4EQAQKsECX2QQCBFASsDoxSsKOMCCBgU4B+zWa9UCoEEIgXsNqfEWDF1yWfQGAyAQKsyeg5MQIIjCxgdWA08mVyOAQQmJEA/dqMKptLRSBzAav9GQFW5g2Py8tLgAArr/rkahCYs4DVgdGc64RrRwCBYQL0a8P8+DQCCNgRsNqfEWDZaSOUBAGvAAGWl4gdEEAgEQGrA6NE+CgmAggYFKBfM1gpFAkBBHoJWO3PCLB6VScfQmAaAQKsadw5KwIIjC9gdWA0/pVyRAQQmIsA/dpcaprrRCB/Aav9GQFW/m2PK8xIgAAro8rkUhCYuYDVgdHMq4XLRwCBAQL0awPw+CgCCJgSsNqfEWCZaiYUBgG3AAEWLQQBBHIRsDowysWX60AAgeUL0K8t35wzIoDAYgSs9mcEWIupb46KwEIECLAWwspBEUBgAgGrA6MJKDglAghkIkC/lklFchkIIFBY7c8IsGicCCQkQICVUGVRVAQQcApYHRhRbQgggEBfAfq1vnJ8DgEErAlY7c8IsKy1FMqDgEOAAIvmgQACuQhYHRjl4st1IIDA8gXo15ZvzhkRQGAxAlb7MwKsxdQ3R0VgIQIEWAth5aAIIDCBgNWB0QQUnBIBBDIRoF/LpCK5DAQQ4BFC2gACCAwXIMAabsgREEDAhgA3ejbqgVIggMB4AvRr41lyJAQQmFbAan/GDKxp2wVnRyBKgAArioudEUDAsIDVgZFhMoqGAALGBejXjFcQxUMAgWABq/0ZAVZwFbIjAtMLEGBNXweUAAEExhGwOjAa5+o4CgIIzFGAfm2Otc41I5CngNX+jAArz/bGVWUqQICVacVyWQjMUMDqwGiGVcElI4DASAL0ayNBchgEEJhcwGp/RoA1edOgAAiECxBghVuxJwII2BawOjCyrUbpEEDAsgD9muXaoWwIIBAjYLU/I8CKqUX2RWBiAQKsiSuA0yOAwGgCVgdGo10gB0IAgdkJ0K/Nrsq5YASyFbDanxFgZdvkuLAcBQiwcqxVrgmBeQpYHRjNsza4agQQGEOAfm0MRY6BAAIWBKz2ZwRYFloHZUAgUIAAKxCK3RBAwLyA1YGReTgKiAACZgXo18xWDQVDAIFIAav9GQFWZEWyOwJTChBgTanPuRFAYEwBqwOjMa+RYyGAwLwE6NfmVd9cLQI5C1jtzwiwcm51XFt2AgRY2VUpF4TAbAWsDoxmWyFcOAIIDBagXxtMyAEQQMCIgNX+jADLSAOhGAiECBBghSixDwIIpCBgdWCUgh1lRAABmwL0azbrhVIhgEC8gNX+jAArvi75BAKTCRBgTUbPiRFAYGQBqwOjkS+TwyGAwIwE6NdmVNlcKgKZC1jtzwiwMm94XF5eAgRYedUnV4PAnAWsDozmXCdcOwIIDBOgXxvmx6cRQMCOgNX+jADLThuhJAh4BQiwvETsgAACiQhYHRglwkcxEUDAoAD9msFKoUgIINBLwGp/RoDVqzr5EALTCBBgTePOWRFAYHwBqwOj8a+UIyKAwFwE6NfmUtNcJwL5C1jtzwiw8m97XGFGAgRYGVUml4LAzAWsDoxmXi1cPgIIDBCgXxuAx0cRQMCUgNX+jADLVDOhMAi4BQiwaCEIIJCLgNWBUS6+XAcCCCxfgH5t+eacEQEEFiNgtT8jwFpMfXNUBBYiQIC1EFYOigACEwhYHRhNQMEpEUAgEwH6tUwqkstAAIHCan9GgEXjRCAhAQKshCqLoiKAgFPA6sCIakMAAQT6CtCv9ZXjcwggYE3Aan9GgGWtpVAeBBwCBFg0DwQQyEXA6sAoF1+uAwEEli9Av7Z8c86IAAKLEbDanxFgLaa+OSoCCxEgwFoIKwdFAIEJBKwOjCag4JQIIJCJAP1aJhXJZSCAAI8Q0gYQQGC4AAHWcEOOgAACNgS40bNRD5QCAQTGE6BfG8+SIyGAwLQCVvszZmBN2y44OwJRAgRYUVzsjAAChgWsDowMk1E0BBAwLkC/ZryCKB4CCAQLWO3PCLCCq5AdEZhegABr+jqgBAggMI6A1YHROFfHURBAYI4C9GtzrHWuGYE8Baz2ZwRYebY3ripTAQKsTCuWy0JghgJWB0YzrAouGQEERhKgXxsJksMggMDkAlb7MwKsyZsGBUAgXIAAK9yKPRFAwLaA1YGRbTVKhwAClgXo1yzXDmVDAIEYAav9GQFWTC2yLwITCxBgTVwBnB4BBEYTsDowGu0CORACCMxOgH5tdlXOBSOQrYDV/owAK9smx4XlKECAlWOtck0IzFPA6sBonrXBVSOAwBgC9GtjKHIMBBCwIGC1PyPAstA6KAMCgQIEWIFQ7IYAAuYFrA6MzMNRQAQQMCtAv2a2aigYAghECljtzwiwIiuS3RGYUoAAa0p9zo0AAmMKWB0YjXmNHAsBBOYlQL82r/rmahHIWcBqf0aAlXOr49qyEyDAyq5KuSAEZitgdWA02wrhwhFAYLAA/dpgQg6AAAJGBKz2ZwRYRhoIxUAgRIAAK0SJfRBAIAUBqwOjFOwoIwII2BSgX7NZL5QKAQTiBaz2ZwRY8XXJJxCYTIAAazJ6TowAAiMLWB0YjXyZHA4BBGYkQL82o8rmUhHIXMBqf0aAlXnD4/LyEiDAyqs+uRoE5ixgdWA05zrh2hFAYJgA/dowPz6NAAJ2BKz2ZwRYdtoIJUHAK0CA5SViBwQQSETA6sAoET6KiQACBgXo1wxWCkVCAIFeAlb7MwKsXtXJhxCYRoAAaxp3zooAAuMLWB0YjX+lHBEBBOYiQL82l5rmOhHIX8Bqf0aAlX/b4wozEiDAyqgyuRQEZi5gdWA082rh8hFAYIAA/doAPD6KAAKmBKz2ZwRYppoJhUHALUCARQtBAIFcBKwOjHLx5ToQQGD5AvRryzfnjAggsBgBq/0ZAdZi6pujIrAQAQKshbByUAQQmEDA6sBoAgpOiQACmQjQr2VSkVwGAggUVvszAiwaJwIJCRBgJVRZFBUBBJwCVgdGVBsCCCDQV4B+ra8cn0MAAWsCVvszAixrLYXyIOAQIMCieSCAQC4CVgdGufhyHQggsHwB+rXlm3NGBBBYjIDV/owAazH1zVERWIgAAdZCWDkoAghMIGB1YDQBBadEAIFMBOjXMqlILgMBBHiEkDaAAALDBQiwhhtyBAQQsCHAjZ6NeqAUCCAwngD92niWHAkBBKYVsNqfMQNr2nbB2RGIEiDAiuJiZwQQMCxgdWBkmIyiIYCAcQH6NeMVRPEQQCBYwGp/RoAVXIXsiMD0AgRY09cBJUAAgXEErA6Mxrk6joIAAnMUoF+bY61zzQjkKWC1PyPAyrO9cVWZChBgZVqxXBYCMxSwOjCaYVVwyQggMJIA/dpIkBwGAQQmF7DanxFgTd40KAAC4QIEWOFW7IkAArYFrA6MbKtROgQQsCxAv2a5digbAgjECFjtzwiwYmqRfRGYWIAAa+IK4PQIIDCagNWB0WgXyIEQQGB2AvRr/7e9OwG2pKrvB35kC4thBNksMCiRQhFBhURQVCDsCAKiYRE0ShJRJCq7CwSURQSrIogSwRJQ0EFFUUEUUUSMKFiJEYVgkcIQZFFxQygR/NevKz3/y5v33vS7fW7fc/t+uiplmOk+y+f0nOr3fadPT92Q6zCB3gqUOp8JsHp7y+lYHwUEWH0cVX0iMJ0CpT4YTedo6DUBAjkEzGs5FJVBgEAJAqXOZwKsEu4ObSDQUECA1RDKaQQIFC9Q6oNR8XAaSIBAsQLmtWKHRsMIEFigQKnzmQBrgQPpdALjFBBgjVNf3QQI5BQo9cEoZx+VRYDAdAmY16ZrvPWWQJ8FSp3PBFh9vuv0rXcCAqzeDakOEZhagVIfjKZ2QHScAIHWAua11oQKIECgEIFS5zMBViE3iGYQaCIgwGqi5BwCBCZBoNQHo0mw00YCBMoUMK+VOS5aRYDAwgVKnc8EWAsfS1cQGJuAAGts9ComQCCzQKkPRpm7qTgCBKZIwLw2RYOtqwR6LlDqfCbA6vmNp3v9EhBg9Ws89YbANAuU+mA0zWOi7wQItBMwr7XzczUBAuUIlDqfCbDKuUe0hMAyBQRYyyRyAgECEyJQ6oPRhPBpJgECBQqY1wocFE0iQGAogVLnMwHWUMPpIgLjERBgjcddrQQI5Bco9cHByYySAAAgAElEQVQof0+VSIDAtAiY16ZlpPWTQP8FSp3PBFj9v/f0sEcCAqweDaauEJhygVIfjKZ8WHSfAIEWAua1FnguJUCgKIFS5zMBVlG3icYQmF9AgOUOIUCgLwKlPhj1xVc/CBDoXsC81r25GgkQGI1AqfOZAGs0461UAiMREGCNhFWhBAiMQaDUB6MxUKiSAIGeCJjXejKQukGAQCp1PhNguTkJTJCAAGuCBktTCRCYV6DUByPDRoAAgWEFzGvDyrmOAIHSBEqdzwRYpd0p2kNgHoE6wLpjo/M4ESBAgAABAgQIECBAgMAIBBattnzaYYvV01v2Xi8952mrjqCGsosUYJU9PlpHYCIEBFgTMUwaSYAAAQIECBAgQIBADwRWXmm5dPV7Npm6EEuA1YObVxcIjFtAgDXuEVA/AQIECBAgQIAAAQLTJLDPC9dIF7xlo2nqsj2wpmq0dZbAiAQEWCOCVSwBAgQIECBAgAABAgTmEPjl4i2nysYKrKkabp0lMBoBAdZoXJVKgAABAgQIECBAgACBuQQEWGXcGzZxL2MctIJAIwEBViMmJxEgQIAAAQIECBAgQCCbgAArG2WrggRYrfhcTKBbAQFWt95qI0CAAAECBAgQIECAgACrjHtAgFXGOGgFgUYCAqxGTE4iQIAAAQIECBAgQIBANgEBVjbKVgUJsFrxuZhAtwICrG691UaAAAECBAgQIECAAAEBVhn3gACrjHHQCgKNBARYjZicRIAAAQIECBAgQIAAgWwCAqxslK0KEmC14nMxgW4FBFjdequNAAECBAgQIECAAAECAqwy7gEBVhnjoBUEGgkIsBoxOYkAAQIECBAgQIAAAQLZBARY2ShbFSTAasXnYgLdCgiwuvVWGwECBAgQIECAAAECBARYZdwDAqwyxkErCDQSEGA1YnISAQIECBAgQIAAAQIEsgkIsLJRtipIgNWKz8UEuhUQYHXrrTYCBAgQIECAAAECBAgIsMq4BwRYZYyDVhBoJCDAasTkJAIECBAgQIAAAQIECGQTEGBlo2xVkACrFZ+LCXQrIMDq1lttBAgQIECAAAECBAgQEGCVcQ8IsMoYB60g0EhAgNWIyUkECBAgQIAAAQIECBDIJiDAykbZqiABVis+FxPoVkCA1a232ggQIECAAAECBAgQICDAKuMeEGCVMQ5aQaCRgACrEZOTCBAgQIAAAQIECBAgkE1AgJWNslVBAqxWfC4m0K2AAKtbb7URIECAAAECBAgQIEBAgFXGPSDAKmMctIJAIwEBViMmJxEgQIAAAQIECBAgQCCbgAArG2WrggRYrfhcTKBbAQFWt95qI0CAAAECBAgQIECAgACrjHtAgFXGOGgFgUYCAqxGTE4iQIAAAQIECBAgQIBANgEBVjbKVgUJsFrxuZhAtwICrG691UaAAAECBAgQIECAAAEBVhn3gACrjHHQCgKNBARYjZicRIAAAQIECBAgQIAAgWwCAqxslK0KEmC14nMxgW4FBFjdequNAAECBAgQIECAAAECAqwy7gEBVhnjoBUEGgkIsBoxOYkAAQIECBAgQIAAAQLZBARY2ShbFSTAasXnYgLdCgiwuvVWGwECBAgQIECAAAECBARYZdwDAqwyxkErCDQSEGA1YnISAQIECBAgQIAAAQIEsgkIsLJRtipIgNWKz8UEuhUQYHXrrTYCBAgQIECAAAECBAgIsMq4BwRYZYyDVhBoJCDAasTkJAIECBAgQIAAAQIECGQTEGBlo2xVkACrFZ+LCXQrIMDq1lttBAgQIECAAAECBAgQEGCVcQ8IsMoYB60g0EhAgNWIyUkECBAgQIAAAQIECBDIJiDAykbZqiABVis+FxPoVkCA1a232ggQIECAAAECBAgQICDAKuMeEGCVMQ5aQaCRgACrEZOTCBAgQIAAAQIECBAgkE1AgJWNslVBAqxWfC4m0K2AAKtbb7URIECAAAECBAgQIEBAgFXGPSDAKmMctIJAIwEBViMmJxEgQIAAAQIECBAgQCCbgAArG2WrggRYrfhcTKBbAQFWt95qI0CAAAECBAgQIECAgACrjHtAgFXGOGgFgUYCAqxGTE4iQIAAAQIECBAgQIBANgEBVjbKVgUJsFrxuZhAtwICrG691UaAAAECBAgQIECAAAEBVhn3gACrjHHQCgKNBARYjZicRIAAAQIECBAgQIAAgWwCAqxslK0KEmC14nMxgW4FBFjdequNAAECBAgQIECAAAECAqwy7gEBVhnjoBUEGgkIsBoxOYkAAQIECBAgQIAAAQLZBARY2ShbFSTAasXnYgLdCgiwuvVWGwECBAgQIECAAAECBARYZdwDAqwyxkErCDQSEGA1YnISAQIECBAgQIAAAQIEsgkIsLJRtipIgNWKz8UEuhUQYHXrrTYCBAgQIECAAAECBAgIsMq4BwRYZYyDVhBoJCDAasTkJAIECBAgQIAAAQIECGQTEGBlo2xVkACrFZ+LCXQrIMDq1lttBAgQIECAAAECBAgQEGCVcQ8IsMoYB60g0EhAgNWIyUkECBAgQIAAAQIECBDIJiDAykbZqiABVis+FxPoVkCA1a232ggQIECAAAECBAgQICDAKuMeEGCVMQ5aQaCRgACrEZOTCBAgQIAAAQIECBAgkE1AgJWNslVBAqxWfC4m0K2AAKtbb7URIECAAAECBAgQIEBAgFXGPSDAKmMctIJAIwEBViMmJxEgQIAAAQIECBAgQCCbgAArG2WrggRYrfhcTKBbAQFWt95qI0CAAAECBAgQIECAgACrjHtAgFXGOGgFgUYCAqxGTE4iQIAAAQIECBAgQIBANgEBVjbKVgUJsFrxuZhAtwICrG691UaAAAECBAgQIECAAAEBVhn3gACrjHHQCgKNBARYjZicRIAAAQIECBAgQIAAgWwCAqxslK0KEmC14nMxgW4FBFjdequNAAECBAgQIECAAAECAqwy7gEBVhnjoBUEGgkIsBoxOYkAAQIECBAgQIAAAQLZBARY2ShbFSTAasXnYgLdCgiwuvVWGwECBAgQIECAAAECBARYZdwDAqwyxkErCDQSEGA1YnISAQIECBAgQIAAAQIEsgkIsLJRtipIgNWKz8UEuhUQYHXrrTYCBAgQIECAAAECBAgIsMq4BwRYZYyDVhBoJCDAasTkJAIECBAgQIAAAQIECGQTEGBlo2xVkACrFZ+LCXQrIMDq1lttBAgQIECAAAECBAgQEGCVcQ8IsMoYB60g0EhAgNWIyUkECBAgQIAAAQIECBDIJiDAykbZqiABVis+FxPoVkCA1a232ggQIECAAAECBAgQICDAKuMeEGCVMQ5aQaCRgACrEZOTCBAgQIAAAQIECBAgkE1AgJWNslVBExNg/elPf0pvfvOb0wc/+MG00korpW984xtpm222mbPz733ve9Nxxx2XDjnkkHThhRe2Qqov/t3vfpde9rKXpe9973vpm9/8Ztpyyy2rv3rNa16TLrroonT66aenY489NktdcxVS1xV//4IXvCBdffXVadGiRfPW+c///M/ppJNOqs7J6THSji6j8EcffTR9+ctfTqeddlr6t3/7t/TYY4+l5ZZbrronTj311PTiF784PeEJT1iqlIceeiidf/756ayzzkp33nln9ffPfvaz0wknnJBe8YpXpOWXX36pa37zm9+kD3/4w+ncc89dcs1qq62WDjjggHTiiSemDTbYoBHFpz71qeqagw8+eOh7UoDViNpJBAgQIECAAAECBAgQyCYgwMpG2aqgiQmw/vu//7sKJe6+++4UYdab3vSmdPbZZ88aUoTINARYTYK8Bx54IO28887ppptu6k2A9cgjj6QjjjiiCpXiiDBpzTXXTL/85S/Tgw8+WP3ZkUceWYVbK6644pJ/IBFeveENb6jCxjjWXnvt9Mc//jGF0VzXRMi1xx57pFtuuWXJNeH+s5/9rArNVl111bR48eLqnPmOuH677bZLP//5z1uFiAKsVvOdiwkQIECAAAECBAgQILBgAQHWgslGcsHEBFif+MQn0qtf/eq00047pf/8z/+sVspcf/316elPf/qsMKMIsOYagXGswIrVRRHkxQqgWGE11/Gtb30rbb/99lVQE0cfVmB9/OMfr1YxPelJT0qf/OQnq4AuPGJV1sc+9rH0D//wD5XNpz/96bTvvvsuoYlVV0cddVTaaKON0he/+MX0rGc9qzrvK1/5Stp///1TrLS6/PLL01577VVdE0HZQQcdlC677LIqPL3kkkuWrLaKcw877LDqz57xjGeka6+9Nj31qU+ddRh+/etfV6u7vva1r7UeAwHWSOZBhRIgQIAAAQIECBAgQGBOAQFWGTfHRARYsXJmn332qV6Xi1Ai/i+Ci1iBdfjhh09lgLXLLrukr3/962nzzTevApg11lhjVodYqfShD32oWv1zzTXXTHyA9fDDD1dh0JVXXjnr+EcgFa8Dvuc976nOi/tkhRVWSPfee29lcNttt1XX7rrrro/zqkOxcI0Qa5VVVkk//vGP07bbbluttIqwdLPNNnvcNb/4xS/SbrvtVr1SGtdH2DXziPa8733vq15nff7zn59uvvnmVmMgwCpj4tQKAgQIECBAgAABAgSmR0CAVcZYT0SAFXscRfjwlKc8Jd1www1VmBB7Cc23B9TgCqzY/+mf/umfqlU3EUZssskm6eSTT15qz6N4LWzrrbeuRiZCsngNLeqKlT7HHHNMeuMb35he/vKXF7EHVuy1FfuARSASQVYELTOPOrR54hOfWK3CiiBlthVY0e/YWyxCmHpfqHo/qeOPP74Ke+q9oSIQi+Dwta99bfroRz+61CucEdi87nWvq1ZCDQaM8eff/e5307vf/e4qcIvVTfF6X6yeOuOMM9Kmm27a6F/Efffdl/bee+90++23V3tg1fuQDV78hS98oVpF9dKXvrQa8+h/hHdRV5w/W+B31113VWMfYWmsWovVWXHNgQceWO2RFWVGOTOPZa2+i/tnxx13rNoSZhFytVkFJ8BqdJs4iQABAgQIECBAgAABAtkEBFjZKFsVNBEBVr0Jeb3vVYQY862mCZE6wIrXxeJ1r9h7aOaeR3//939fBTf1Pkl1gBXnRlgW+27F/95///3pX/7lX6pXGEvZxD02jI+wJcK5t7/97emUU05Z6kaIgGf33XevViTFiqLZNrWPUClWHf3qV7+qNkGP/sZR7/FUWx599NFVWFW/krj++utXYWL87+Dxv//7v+lFL3pR+u1vf7skCIqwKoKweIUvjnrPqnvuuacKsuI488wz09ve9rY59zRbyF1ev246GGC9//3vrwLJCKQiqJu5wXu9Qf91112XrrjiirTnnnsus8p4LTNePfzMZz4z6wb+cZ/usMMO1d5csel/rOiKYE2AtUxaJxAgQIAAAQIECBAgQKAYAQFWGUNRfIA1+OpXrJyJ1Sxx1CuBIkC4+OKLq9fEBo86wIo/e+Yzn5niC3Dxut3gnkcR2sTrdbGxdx3axCqcn/70p9U+SREAbbzxxkv2j4rX10oKsMLiJS95SbV6aeaqovqrjR/5yEeqlVoRoMwMsGJvpgivbrzxxvSOd7yj+r8IuuKIcCzO/8AHPlBZfPvb307rrrtuGrzm85///JL9omr7eGUvVscNjkv9el4EhbHxeqxaihVdsWfVOeecUwVXcQzuPzXsP4/B100H9wer75f4kmX0abZjWaupZl7zwx/+sNob6/e///1SX8WMYC4C1/ji4aWXXpr+9m//tlrFJcAadmRdR4AAAQIECBAgQIAAgfEICLDG4z6z1uIDrDoQmfm6YP1aYXwFbrb9ieoAK/4+wpuZr5rVocpgufUKrAiwYoVTvKY3eNSrdGLPo8EyFxp8tBn6wboiIIlALVZCzXyNsF4J9bSnPa16jS5Wms0MsOL1wwia/uzP/qzaYDwCqsHjjjvuqFZTxQq2wf7WtjPDw1iRFJurx5hFaBN/Pxh4zWY6uGfV4P5TwxjV+03FuMVKsmhzbLAeR5MxanJO3a7Bjdlf+cpXplj1NfjFw1iV9apXvSq9/vWvX7LKT4A1zKi6hgABAgQIECBAgAABAuMVEGCN17+uvegAazAQmRl+zLXSpu5YHbIMbuQ9SF7veRThTARgW2yxRfXaXL0CKzb6jg26Sw6wIqip+znzNcJ4DS7266r3oRrmq4yDr1QOBlj1yqN4FXDwS5DxymWsSIrVcPXrhRH2xat8ixYtqv4sVnPNPOrN0uPP6/2nFvrPI8KrCOlir7M4Fi9eXO1xVh9Nwqkm50R5EV4deuih1T5psULvq1/9atpwww2X1PWTn/ykWhkXe2YN/p0Aa6Gj6nwCBAgQIECAAAECBAiMX0CANf4xiBYUHWDVQUk0dLZVVvH6WbwSFq8IxmtygyuI6sAm9oaKcGfmMdueR3MFNvW1pa3AigCrNoqVRvVrhHXwF69A1m5NAqzoX3xZ7/vf/37lGa8IxqbuM1exDYaH9UqrMKr3nqr3Kot9pmbbUH3mWMSeYxFyRZA1+Jpo038i8bpe9O9d73pXtY/XBRdcUK24Gtznqkk41eSc2Lcr9kKLFWsRxsXqttjwffAe2Xfffau/D/+ddtppyd8JsJqOqPMIECBAgAABAgQIECBQjoAAq4yxKDrAqjdvb0I1GKTE+XVgM9tra/H34wqw6hBjZp/metVx5nkzQ5Y6TIrgpw5/6pVQm222WbWvVOxrNVeAFSvQIuT713/912oj98EjwqD4auNsbTvvvPOqvcPq1wgjNIsVT1ddddXjQqgmAdYwG6jX7XzwwQfT4YcfXn31MF7hixBtv/32W2qT9tjf69RTT51zw/sor7aNzebrfbkGPSJgi3Dq1ltvrb5M+LnPfW7JK4px3uArjO985zurL10OhmgCrCb/kp1DgAABAgQIECBAgACBsgQEWGWMR7EB1uDeSfH1wJVXXnlWsfjCW4QYM/dPWsgKrPp1wS5WYOUOsAKlXolWb1Ber4SKDdP/8R//sXKbLcAa3Mcpwp947S32vNpqq63S8573vOq6+O9YITVzH7E6JItzYpVXbHC/7bbbVquSBjeUbxJg1Suw/uu//mupvbzm+2cSr4Hus88+6aabbkprrbVW9fXAbbbZZtZL2n6F8Etf+lK1p1Vs2L7zzjtXe3ytueaaj6trMIhr8s/7L/7iL9J3vvOdJV9+bHJNjE0cd2x0XpPTnUOAAAECBAgQIECAAAECLQUEWC0BM11ebIAVr1/tvvvuKX7Ir/dTmq3P9XkRwMRrb3WAUQc2Bx54YIoN2wdXwlQBwP9tUB7h18w9sGYLbOKaEl8hjHbVe0itt9566ZprrqleqwyzwT2nZguw6lVUs+3jFOXW+4Q98MADSwVYg/uThW/YxIqswS//RRmxUXwEY6uvvvqce2DVr0HGiq+me2DFPlNxf9x+++1V4HbZZZel2LB+riNcIniKzfxnfrFx8H74wx/+8Lg2xKqq2E8r7qNYjfbWt761WrFWf61xsL64l2LT9vhi42xHGIVl3KsxVrFvVmz2vs466zT+5yzAakzlRAIECBAgQIAAAQIECGQREGBlYWxdSJEB1mA4Mrif0my9HVypNXhuHdjM/BpdXUasTjrssMOqvZdiH6PYcLuLFVhtR2y2fZpi9VP9+t65556bTjrppGrlVHwNMDZUj2O2AKsu65BDDkkXXnjhUk2rv9Q41+uN9UbxEe5EGyJMnLlSayFfIRwci/mcYl+u2Fsqwqu5VkPNvP7ee+9N2223XbrttttSrLjbddddH3dK3deZK/nqrwlGeBWGRx55ZFp++eWHGkavEA7F5iICBAgQIECAAAECBAiMVUCANVb+JZUXGWDVr6fdfffds4YNM+nqvbLWX3/9JV/FqwObODe+jHfJJZekDTbYoNqnKIKEAw44oApdYo+ovfbaqypyUgOsaHu9miq+DBgrgebaE2wwrKqNYpVbhDqxr1McsSn6pz71qer1w3hlbq4Aqw6FYrweffTR9Dd/8zdL9twaHKM6HIqVRxEcRnAWIVBcE68/1vtNDY7FXP88ItyMFWZRTtQXAVN84bDJEXtbHXXUUdVrjlHX5ptvXt0PsSIr9vKKsC2+LBj7XMURK9AiKIs9r8Lq6KOPXmolX5N663MEWAvRci4BAgQIECBAgAABAgTKEBBglTEORQZY9Z5Om266abruuuuq/Y3mO+pX0GIT8rPPPrva1LsOZ/bYY4/q1bX4u1iNFaFVvMYVR2zqfcwxxyxZUTPJAVb9SmR8JW8wyKvdZluBNbiSKc6LvcZWWmmlKsiLFUfxOmYEWP/xH/9RBVy77bbbUsNwxBFHVOZx1PYzT4pA7Pjjj08RIMURIVvsHxVtjb+L48wzz6yCrJmves4sq34lMdq1rGPmiq4IqA499NAqpKr7G4FYfT/E6qrTTjutesUvjsEQdFl1zfWxgMHrBFjLUvT3BAgQIECAAAECBAgQKE9AgFXGmBQXYA1uhD1zP6W5yCKEiBU0sRrnBS94Qbr66qurFTrHHXdcimBhzz33rPZnir2u4th6662rcCJWZg0GJpMcYA0avPa1r00f/ehHH9e3ub5CGKuM4pXDeIUwwqTYhyqCqwic4jW7E044oQr65nqVM/as2n777as9rubbvypWOoV/lHXttddWdUVQFKudoo4IK5sc9UqzJufO9kpifLXx/PPPr8K0CPDiiJVn0YZ4DbN+PbB+LTOCuyaHAKuJknMIECBAgAABAgQIECAweQICrDLGrLgAqwwWrWgqUAdY++23X7r44ouX7LnV9HrnLUzAJu4L83I2AQIECBAgQIAAAQIE2goIsNoK5rlegJXHcSpLiVVVsR/VBz/4wfT5z39+yV5iU4nRUacFWB1Bq4YAAQIECBAgQIAAAQL/JyDAKuNWEGCVMQ4T04oIrerX/+rNzzfeeON01VVXpSc/+ckT049JbagAa1JHTrsJECBAgAABAgQIEJhUAQFWGSMnwCpjHCamFYN7lEWjY8+sxYsXV/tHOUYvIMAavbEaCBAgQIAAAQIECBAgMCggwCrjfhBglTEOE9OKWIH1xje+sdokP75aGJuX/93f/d0yvx44MR0svKECrMIHSPMIECBAgAABAgQIEOidgACrjCEVYJUxDlpBoJGAAKsRk5MIECBAgAABAgQIECCQTUCAlY2yVUECrFZ8LibQrYAAq1tvtREgQIAAAQIECBAgQECAVcY9IMAqYxy0gkAjAQFWIyYnESBAgAABAgQIECBAIJuAACsbZauCBFit+FxMoFsBAVa33mojQIAAAQIECBAgQICAAKuMe0CAVcY4aAWBRgICrEZMTiJAgAABAgQIECBAgEA2AQFWNspWBQmwWvG5mEC3AgKsbr3VRoAAAQIECBAgQIAAAQFWGfeAAKuMcdAKAo0EBFiNmJxEgAABAgQIECBAgACBbAICrGyUrQoSYLXiczGBbgUEWN16q40AAQIECBAgQIAAAQICrDLuAQFWGeOgFQQaCQiwGjE5iQABAgQIECBAgAABAtkEBFjZKFsVJMBqxediAt0KCLC69VYbAQIECBAgQIAAAQIEBFhl3AMCrDLGQSsINBIQYDVichIBAgQIECBAgAABAgSyCQiwslG2KkiA1YrPxQS6FRBgdeutNgIECBAgQIAAAQIECAiwyrgHBFhljINWEGgkIMBqxOQkAgQIECBAgAABAgQIZBMQYGWjbFWQAKsVn4sJdCsgwOrWW20ECBAgQIAAAQIECBAQYJVxDwiwyhgHrSDQSECA1YjJSQQIECBAgAABAgQIEMgmIMDKRtmqIAFWKz4XE+hWQIDVrbfaCBAgQIAAAQIECBAgIMAq4x4QYJUxDlpBoJGAAKsRk5MIECBAgAABAgQIECCQTUCAlY2yVUECrFZ8LibQrYAAq1tvtREgQIAAAQIECBAgQECAVcY9IMAqYxy0gkAjAQFWIyYnESBAgAABAgQIECBAIJuAACsbZauCBFit+FxMoFsBAVa33mojQIAAAQIECBAgQICAAKuMe0CAVcY4aAWBRgICrEZMTiJAgAABAgQIECBAgEA2AQFWNspWBQmwWvG5mEC3AgKsbr3VRoAAAQIECBAgQIAAAQFWGfeAAKuMcdAKAo0EBFiNmJxEgAABAgQIECBAgACBbAICrGyUrQoSYLXiczGBbgUEWN16q40AAQIECBAgQIAAAQICrDLuAQFWGeOgFQQaCQiwGjE5iQABAgQIECBAgAABAtkEBFjZKFsVJMBqxediAt0KCLC69VYbAQIECBAgQIAAAQIEBFhl3AMCrDLGQSsINBIQYDVichIBAgQIECBAgAABAgSyCQiwslG2KkiA1YrPxQS6FRBgdeutNgIECBAgQIAAAQIECAiwyrgHBFhljINWEGgkIMBqxOQkAgQIECBAgAABAgQIZBMQYGWjbFWQAKsVn4sJdCsgwOrWW20ECBAgQIAAAQIECBAQYJVxDwiwyhgHrSDQSECA1YjJSQQIECBAgAABAgQIEMgmIMDKRtmqIAFWKz4XE+hWQIDVrbfaCBAgQIAAAQIECBAgIMAq4x4QYJUxDlpBoJGAAKsRk5MIECBAgAABAgQIECCQTUCAlY2yVUECrFZ8LibQrYAAq1tvtREgQIAAAQIECBAgQECAVcY9IMAqYxy0gkAjAQFWIyYnESBAgAABAgQIECBAIJuAACsbZauCBFit+FxMoFsBAVa33mojQIAAAQIECBAgQICAAKuMe0CAVcY4aAWBRgICrEZMTiJAgAABAgQIECBAgEA2AQFWNspWBQmwWvG5mEC3AgKsbr3VRoAAAQIECBAgQIAAAQFWGfeAAKuMcdAKAo0EBFiNmJxEgAABAgQIECBAgACBbAICrGyUrQoSYLXiczGBbgUEWN16q40AAQIECBAgQIAAAQICrDLuAQFWGeOgFQQaCUnLAWkAACAASURBVAiwGjE5iQABAgQIECBAgAABAtkEBFjZKFsVJMBqxediAt0KCLC69VYbAQIECBAgQIAAAQIEBFhl3AMCrDLGQSsINBIQYDVichIBAgQIECBAgAABAgSyCQiwslG2KkiA1YrPxQS6FRBgdeutNgIECBAgQIAAAQIECAiwyrgHBFhljINWEGgkIMBqxOQkAgQIECBAgAABAgQIZBMQYGWjbFWQAKsVn4sJdCsgwOrWW20ECBAgQIAAAQIECBAQYJVxDwiwyhgHrSDQSECA1YjJSQQIECBAgAABAgQIEMgmIMDKRtmqIAFWKz4XE+hWQIDVrbfaCBAgQIAAAQIECBAgIMAq4x4QYJUxDlpBoJGAAKsRk5MIECBAgAABAgQIECCQTUCAlY2yVUECrFZ8LibQrYAAq1tvtREgQIAAAQIECBAgQECAVcY9IMAqYxy0gkAjAQFWIyYnESBAgAABAgQIECBAIJuAACsbZauCBFit+FxMoFsBAVa33mojQIAAAQIECBAgQICAAKuMe0CAVcY4aAWBRgICrEZMTiJAgAABAgQIECBAgEA2AQFWNspWBQmwWvG5mEC3AgKsbr3VRoAAAQIECBAgQIAAAQFWGfeAAKuMcdAKAo0EBFiNmJxEgAABAgQIECBAgACBbAICrGyUrQoSYLXiczGBbgUEWN16q40AAQIECBAgQIAAAQICrDLuAQFWGeOgFQQaCQiwGjE5iQABAgQIECBAgAABAtkEBFjZKFsVJMBqxediAt0KCLC69VYbAQIECBAgQIAAAQIEBFhl3AMCrDLGQSsINBIQYDVichIBAgQIECBAgAABAgSyCQiwslG2KkiA1YrPxQS6FRBgdeutNgIECBAgQIAAAQIECAiwyrgHBFhljINWEGgkIMBqxOQkAgQIECBAgAABAgQIZBMQYGWjbFWQAKsVn4sJdCsgwOrWW20ECBAgQIAAAQIECBAQYJVxDwiwyhgHrSDQSECA1YjJSQQIECBAgAABAgQIEMgi8MSVl0s/veh5WcqalEJuvvnmqqlbbrllUU0WYBU1HBpDYH4BAZY7hAABAgQIECBAgAABAt0J7PPCNdIFb9mouwoLqEmAVcAgaAKBSRcQYE36CGo/AQIECBAgQIAAAQKTIrDySsulq9+zSXrO01adlCZnaacAKwujQghMt4AAa7rHX+8JECBAgAABAgQIEBi9QLw2uNPzF6W37L3e1IVXoSvAGv09pgYCvReoA6ybbrqp933VQQIE+i1Q6oNRv9X1jgCBUQqY10apq2wCBLoUKHU+swdWl3eBugi0FBBgtQR0OQECxQiU+mBUDJCGECAwcQLmtYkbMg0mQGAOgVLnMwGWW5bABAkIsCZosDSVAIF5BUp9MDJsBAgQGFbAvDasnOsIEChNoNT5TIBV2p2iPQTmERBguT0IEOiLQKkPRn3x1Q8CBLoXMK91b65GAgRGI1DqfCbAGs14K5XASAQEWCNhVSgBAmMQKPXBaAwUqiRAoCcC5rWeDKRuECBgE3f3AAEC7QUEWO0NlUCAQBkCftArYxy0ggCBfALmtXyWSiJAYLwCpc5nVmCN975QO4EFCQiwFsTlZAIEChYo9cGoYDJNI0CgcAHzWuEDpHkECDQWKHU+E2A1HkInEhi/gABr/GOgBQQI5BEo9cEoT++UQoDANAqY16Zx1PWZQD8FSp3PBFj9vN/0qqcCAqyeDqxuEZhCgVIfjKZwKHSZAIFMAua1TJCKIUBg7AKlzmcCrLHfGhpAoLmAAKu5lTMJEChboNQHo7LVtI4AgZIFzGslj462ESCwEIFS5zMB1kJG0bkExiwgwBrzAKieAIFsAqU+GGXroIIIEJg6AfPa1A25DhPorUCp85kAq7e3nI71UUCA1cdR1ScC0ylQ6oPRdI6GXhMgkEPAvJZDURkECJQgUOp8JsAq4e7QBgINBQRYDaGcRoBA8QKlPhgVD6eBBAgUK2BeK3ZoNIwAgQUKlDqfCbAWOJBOJzBOAQHWOPXVTYBAToFSH4xy9lFZBAhMl4B5bbrGW28J9Fmg1PlMgNXnu07feicgwOrdkOoQgakVKPXBaGoHRMcJEGgtYF5rTagAAgQKESh1PhNgFXKDaAaBJgICrCZKziFAYBIESn0wmgQ7bSRAoEwB81qZ46JVBAgsXKDU+UyAtfCxdAWBsQkIsMZGr2ICBDILlPpglLmbiiNAYIoEzGtTNNi6SqDnAqXOZwKsnt94utcvAQFWv8ZTbwhMs0CpD0bTPCb6ToBAOwHzWjs/VxMgUI5AqfOZAKuce0RLCCxTQIC1TCInECAwIQKlPhhNCJ9mEiBQoIB5rcBB0SQCBIYSKHU+E2ANNZwuIjAeAQHWeNzVSoBAfoFSH4zy91SJBAhMi4B5bVpGWj8J9F+g1PlMgNX/e08PeyQgwOrRYOoKgSkXKPXBaMqHRfcJEGghYF5rgedSAgSKEih1PhNgFXWbaAyB+QUEWO4QAgT6IlDqg1FffPWDAIHuBcxr3ZurkQCB0QiUOp8JsEYz3kolMBIBAdZIWBVKgMAYBEp9MBoDhSoJEOiJgHmtJwOpGwQIpFLnMwGWm5PABAkIsCZosDSVAIF5BUp9MDJsBAgQGFbAvDasnOsIEChNoNT5TIBV2p2iPQTmERBguT0IEOiLQKkPRn3x1Q8CBLoXMK91b65GAgRGI1DqfCbAGs14K5XASAQEWCNhVSgBAmMQKPXBaAwUqiRAoCcC5rWeDKRuECDgFUL3AAEC7QUEWO0NlUCAQBkCftArYxy0ggCBfALmtXyWSiJAYLwCpc5nVmCN975QO4EFCQiwFsTlZAIEChYo9cGoYDJNI0CgcAHzWuEDpHkECDQWKHU+E2A1HkInEhi/gABr/GOgBQQI5BEo9cEoT++UQoDANAqY16Zx1PWZQD8FSp3PBFj9vN/0qqcCAqyeDqxuEZhCgVIfjKZwKHSZAIFMAua1TJCKIUBg7AKlzmcCrLHfGhpAoLmAAKu5lTMJEChboNQHo7LVtI4AgZIFzGslj462ESCwEIFS5zMB1kJG0bkExiwgwBrzAKieAIFsAqU+GGXroIIIEJg6AfPa1A25DhPorUCp85kAq7e3nI71UUCA1cdR1ScC0ylQ6oPRdI6GXhMgkEPAvJZDURkECJQgUOp8JsAq4e7QBgINBQRYDaGcRoBA8QKlPhgVD6eBBAgUK2BeK3ZoNIwAgQUKlDqfCbAWOJBOJzBOAQHWOPXVTYBAToFSH4xy9lFZBAhMl4B5bbrGW28J9Fmg1PlMgNXnu07feicgwOrdkOoQgakVKPXBaGoHRMcJEGgtYF5rTagAAgQKESh1PhNgFXKDaAaBJgICrCZKziFAYBIESn0wmgQ7bSRAoEwB81qZ46JVBAgsXKDU+UyAtfCxdAWBsQkIsMZGr2ICBDILlPpglLmbiiNAYIoEzGtTNNi6SqDnAqXOZwKsnt94utcvAQFWv8ZTbwhMs0CpD0bTPCb6ToBAOwHzWjs/VxMgUI5AqfOZAKuce0RLCCxTQIC1TCInECAwIQKlPhhNCJ9mEiBQoIB5rcBB0SQCBIYSKHU+E2ANNZwuIjAeAQHWeNzVSoBAfoFSH4zy91SJBAhMi4B5bVpGWj8J9F+g1PlMgNX/e08PeyQgwOrRYOoKgSkXKPXBaMqHRfcJEGghYF5rgedSAgSKEih1PhNgFXWbaAyB+QUEWO4QAgT6IlDqg1FffPWDAIHuBcxr3ZurkQCB0QiUOp8JsEYz3kolMBIBAdZIWBVKgMAYBEp9MBoDhSoJEOiJgHmtJwOpGwQIpFLnMwGWm5PABAkIsCZosDSVAIF5BUp9MDJsBAgQGFbAvDasnOsIEChNoNT5TIBV2p2iPQTmERBguT0IEOiLQKkPRn3x1Q8CBLoXMK91b65GAgRGI1DqfCbAGs14K5XASAQEWCNhVSgBAmMQKPXBaAwUqiRAoCcC5rWeDKRuECDgFUL3AAEC7QUEWO0NlUCAQBkCftArYxy0ggCBfALmtXyWSiJAYLwCpc5nVmCN975QO4EFCQiwFsTlZAIEChYo9cGoYDJNI0CgcAHzWuEDpHkECDQWKHU+E2A1HkInEhi/gABr/GOgBQQI5BEo9cEoT++UQoDANAqY16Zx1PWZQD8FSp3PBFj9vN/0qqcCAqyeDqxuEZhCgVIfjKZwKHSZAIFMAua1TJCKIUBg7AKlzmcCrLHfGhpAoLmAAKu5lTMJEChboNQHo7LVtI4AgZIFzGslj462ESCwEIFS5zMB1kJG0bkExiwgwBrzAKieAIFsAqU+GGXroIIIEJg6AfPa1A25DhPorUCp85kAq7e3nI71UUCA1cdR1ScC0ylQ6oPRdI6GXhMgkEPAvJZDURkECJQgUOp8JsAq4e7QBgINBQRYDaGcRoBA8QKlPhgVD6eBBAgUK2BeK3ZoNIwAgQUKlDqfCbAWOJBOJzBOAQHWOPXVTYBAToFSH4xy9lFZBAhMl4B5bbrGW28J9Fmg1PlMgNXnu07feicgwOrdkOoQgakVKPXBaGoHRMcJEGgtYF5rTagAAgQKESh1PhNgFXKDaAaBJgICrCZKziFAYBIESn0wmgQ7bSRAoEwB81qZ46JVBAgsXKDU+UyAtfCxdAWBsQkIsMZGr2ICBDILlPpglLmbiiNAYIoEzGtTNNi6SqDnAqXOZwKsnt94utcvAQFWv8ZTbwhMs0CpD0bTPCb6ToBAOwHzWjs/VxMgUI5AqfOZAKuce0RLCCxTQIC1TCInECAwIQKlPhhNCJ9mEiBQoIB5rcBB0SQCBIYSKHU+E2ANNZwuIjAeAQHWeNzVSoBAfoFSH4zy91SJBAhMi4B5bVpGWj8J9F+g1PlMgNX/e08PeyQgwOrRYOoKgSkXKPXBaMqHRfcJEGghYF5rgedSAgSKEih1PhNgFXWbaAyB+QUEWO4QAgT6IlDqg1FffPWDAIHuBcxr3ZurkQCB0QiUOp8JsEYz3kolMBIBAdZIWBVKgMAYBEp9MBoDhSoJEOiJgHmtJwOpGwQIpFLnMwGWm5PABAkIsCZosDSVAIF5BUp9MDJsBAgQGFbAvDasnOsIEChNoNT5TIBV2p2iPQTmERBguT0IEOiLQKkPRn3x1Q8CBLoXMK91b65GAgRGI1DqfCbAGs14K5XASAQEWCNhVSgBAmMQKPXBaAwUqiRAoCcC5rWeDKRuECDgFUL3AAEC7QUEWO0NlUCAQBkCftArYxy0ggCBfALmtXyWSiJAYLwCpc5nVmCN975QO4EFCQiwFsTlZAIEChYo9cGoYDJNI0CgcAHzWuEDpHkECDQWKHU+E2A1HkInEhi/gABr/GOgBQQI5BEo9cEoT++UQoDANAqY16Zx1PWZQD8FSp3PBFj9vN/0qqcCAqyeDqxuEZhCgVIfjKZwKHSZAIFMAua1TJCKIUBg7AKlzmcCrLHfGhpAoLmAAKu5lTMJEChboNQHo7LVtI4AgZIFzGslj462ESCwEIFS5zMB1kJG0bkExiwgwBrzAKieAIFsAqU+GGXroIIIEJg6AfPa1A25DhPorUCp85kAq7e3nI71UUCA1cdR1ScC0ylQ6oPRdI6GXhMgkEPAvJZDURkECJQgUOp8JsAq4e7QBgINBQRYDaGcRoBA8QKlPhgVD6eBBAgUK2BeK3ZoNIwAgQUKlDqfCbAWOJBOJzBOAQHWOPXVTYBAToFSH4xy9lFZBAhMl4B5bbrGW28J9Fmg1PlMgNXnu07feicgwOrdkOoQgakVKPXBaGoHRMcJEGgtYF5rTagAAgQKESh1PhNgFXKDaAaBJgICrCZKziFAYBIESn0wmgQ7bSRAoEwB81qZ46JVBAgsXKDU+UyAtfCxdAWBsQkIsMZGr2ICBDILlPpglLmbiiNAYIoEzGtTNNi6SqDnAqXOZwKsnt94utcvAQFWv8ZTbwhMs0CpD0bTPCb6ToBAOwHzWjs/VxMgUI5AqfOZAKuce0RLCCxTQIC1TCInECAwIQKlPhhNCJ9mEiBQoIB5rcBB0SQCBIYSKHU+E2ANNZwuIjAeAQHWeNzVSoBAfoFSH4zy91SJBAhMi4B5bVpGWj8J9F+g1PlMgNX/e08PeyQgwOrRYOoKgSkXKPXBaMqHRfcJEGghYF5rgedSAgSKEih1PhNgFXWbaAyB+QUEWO4QAgT6IlDqg1FffPWDAIHuBcxr3ZurkQCB0QiUOp8JsEYz3kolQIAAAQIECBAgQIAAAQIECBDIJCDAygSpGAIECBAgQIAAAQIECBAgQIAAgdEICLBG46pUAgQIECBAgAABAgQIECBAgACBTAICrEyQiiFAgAABAgQIECBAgAABAgQIEBiNgABrNK5KJUCAAAECBAgQIECAAAECBAgQyCQgwMoEqRgCBAgQIECAAAECBAgQIECAAIHRCAiwRuOqVAIECBAgQIAAAQIECBAgQIAAgUwCAqxMkIohQIAAAQIECBAgQIAAAQIECBAYjYAAazSuSiVAgAABAgQIECBAgAABAgQIEMgkIMDKBKkYAgQIECBAgAABAgQIECBAgACB0QgIsEbjqlQCBAgQIECAAAECBAgQIECAAIFMAgKsTJCKIUCAAAECBAgQIECAAAECBAgQGI2AAGs0rkolQIAAAQIECBAgQIAAAQIECBDIJCDAygSpGAIECBAgQIAAAQIECBAgQIAAgdEICLBG46pUAtkEHn300fSZz3wmnXzyyemWW26pyt1www3TkUcemQ499NC0yiqrZKtLQQQIEMgh8Jvf/CZ9+MMfTueee2668847qyJXW221dMABB6QTTzwxbbDBBrNW86Mf/Sgdc8wx6Stf+Up65JFHGl2To73KIECAwEIEbrzxxrTDDjukv/qrv0pf/OIX0xOf+MSlLn/ooYfS+eefn84666wl8+Czn/3sdMIJJ6RXvOIVafnll19Ilc4lQIBANoGZz1vLLbdc2nXXXdNJJ52Uttpqq1nrueuuu6q/v/TSS9ODDz6YVlxxxbTzzjunM844I2266abZ2rasggRYyxLy9wTGKPDHP/4xnX766eld73pX1Yo11lgjrbDCCun++++v/nu//farHo4WLVo0xlaqmgABAv9fIAKrPfbYY0ngvvbaa6eVVlop/exnP0uPPfZYWnXVVdPixYurcwaP6667Lu29997pV7/6VfVQtM466yy55qlPfWq64oor0nOf+1zUBAgQGKvAfffdV4VX8UvFl770pbMGWBFeveENb0gXXXRR1daYB+OZ7oEHHqj+O34Jedppp1VznYMAAQJdCsTCiFe96lXVM1nMQeutt1665557ql8cRpAVz2gRsg8et99+exVw3XHHHdU5T3nKU1LMhXHNXM91o+qTAGtUssolkEEgfmDbZ5990uqrr54uu+yytOOOO1al/uAHP6j+PCaRM888s3oQchAgQGDcAvEgc9BBB1Xz1Ytf/OJ0ySWXLFltFauyDjvssOrPnvGMZ6Rrr702RTAVR/xWb6eddkq33nprtULrHe94R/VQNXhN/P1nP/vZWVc6jLvf6idAYDoEYo5705velD7ykY9UHZ4rwIpVV0cddVTaaKONqoDrWc96VvrTn/5UrS7df//9q7nt8ssvT3vttdd0wOklAQJFCHz3u99Nu+yySzUHvf/970+HH354tRo0QvdYNBFv/Ky//vrp+uuvT09/+tOrNv/ud79L++67b/rqV7+aXv3qV1cr7GNV/eA1z3zmM6u/n2uFfc7OC7ByaiqLQEaBmBQipLr66qvT2WefXU0wg0dMLBFoxcPRN77xjbTuuutmrF1RBAgQWLjAj3/847TttttWv9WLOWqzzTZ7XCG/+MUv0m677Za+973vpY9//ONV2BXHOeeck9785jdXD1XxQ93gq9H1NTfddFO68sorq98AOggQIDAOgXrlwiabbJJiRcKLXvSipVZg3XvvvWm77bZLt91226xzVsx9Bx988Kzz3Tj6pE4CBKZDIFaBxtzzyU9+Mr3zne+swqonPOEJSzpf/+wZQdRVV11VvR4Yx5e//OW0++67p5j3Zv7MOfiLy9l+Xh2FrABrFKrKJJBBoP5BMF69ueGGG6qgavD47W9/W00m8XfxG716dVaGqhVBgACBoQSuueaadOCBB6bY5+ULX/jCrKulXvOa11Sv1cRv+o499tj08MMPV0vVI5waDLUGG3DqqadWq7Ii5PrABz4wVNtcRIAAgTYCP/nJT9JLXvKSatuGeP0vAvjZ9sCKeTB+8Ntyyy2r57PY/mHwiBWnW2+9dbV64Vvf+la1OstBgACBUQvEmzsRuscx28+Wc9V/xBFHVIsp3v72t6dTTjllqdNidXw8x8XPpRHyr7zyyiPtigBrpLwKJzC8QCTfMRHEaob4we7P//zPlyps5g+Cw9fmSgIECIxeIH77F6/PxANOHWDFaoUXvvCF1X5XsQ9W/EA484gwLF61met1ndG3XA0ECEyzQIRNsWdMBFIRUMWeLxFmzRZgxWs5sbVDhPkRyg+ucAjDeB3nZS97WTXfxVYRe+655zTT6jsBAh0J1D9bLiRois3aX/7yl6evfe1r1bNbvEo487j55pur+XCttdZK3/nOd6r9sUZ5CLBGqatsAi0EzjvvvGoD0Pkmmfe+973puOOOS4cccki68MILW9TmUgIECIxe4Ic//GG1N9bvf//7ahn6Nttsk+rVplH7XKsRun44Gr2EGggQmBSB2Lvqfe97X7ViNFaDxnPX97///TkDrHq1wnwrRv0CclJGXzsJ9EegDtdjboqfIeNDYPHLxLvvvrvadzSCqvjvv/zLv1zS6Z///OfVLw/jWW2uN37iF5CxqjTO/eY3v1mtPh3lIcAapa6yCbQQaBJONTmnRRNcSoAAgWwCv/71r6sl5vFbvFe+8pXpE5/4RPXA1CScanJOtoYqiAABAgMC9abH8UNZrECIVwjrOWm2FVhNwqkm5xgEAgQI5BSof26MD+rEXqSxt2i84hwrSuf6UnSTcKrJOTn7IcDKqaksAhkFmoRTTc7J2CRFESBAYCiBCK8OPfTQ9OlPfzptvPHG1ZdqNtxww6qsJuFUk3OGapiLCBAgMI9A/RGJ2LA9Pqrz13/914+btwRYbh8CBCZFIJ7DLrjggqq58RXoj33sY2n77bevXnOOrxLGyqzYozReAYyVVPHF6CbhVJNzchoJsHJqKotARoEm4VSTczI2SVEECBBYsMA999xTfXY5Vl4NflK+LqhJONXknAU3zAUECBCYRyD27Isf6OKT8R/60IeqbR1mzlsCLLcQAQKTIlC/3rzccstVXxbcaaedHtf0wf356i8KNgmnmpyT00iAlVNTWQQyCsTrNfFDX7xyE587XWGFFZYqvQ6wXv/611fvMTsIECBQkkDsmRAbft56663Vlwk/97nPVb/RGzyafBWnDrDWW2+99O1vfzutu+66JXVTWwgQ6KFAvC4YG7fHc1j9ynOTACu+mBp7Zc31xa4oo36F8Kyzzkpve9vbeqinSwQIlCZQ/9y41VZbzfqF1Ghv/dXnen/lBx54oPqq6r//+7+nr3/969XHxWYedYAV515//fVpiy22GGnXBVgj5VU4geEFfIVweDtXEiAwfoEvfelL1Q9/sWF7PPxceumlac0111yqYb5COP6x0gICBJYWqEOmJjaxh0y9ebGvEDYRcw4BAl0L1Isj5vui82c/+9kqtK8DLF8h7HqU1EdgggXqL3OttNJK6YYbbqhevRk86kQ8VibM9VWICe6+phMgMKEC8cWuxYsXV5+Qf+yxx9Jb3/rWdMopp6RVVlll1h49/PDD1cPSlVdeWX1y/qCDDlrqvHpFw3xf9ZpQLs0mQKBQgVgZFfv2zXbEvHX//feneBUn9ouJcD5+OHzOc56Trrnmmiq0j03f4/ksNkkePOpVp3/4wx/m/PJqoSSaRYDABAvEl55jz6v111+/+tky/nfmUa/AGny7p371cK5VpXUwtvvuu1cfulh55ZVHqmQF1kh5FU5geIGHHnoo7bPPPtWmofV7yIOlxRLNHXfcsQq24nP0XqkZ3tqVBAjkE6hfu4nwKparH3nkkWn55Zeft4Jzzjmn2mtml112SZdffvnjwq56E+X4Wk6EXLvuumu+xiqJAAECQwjM9xXCWFW63Xbbpdtuu23WOSuC+oMPPnjW+W6IpriEAAECjQTigzrxnHXjjTemiy++uNqqZvCon7fiC4Wxan7//fev/jr2y4pwapNNNlnqZ85HHnmk+sXjZZddNuvPq40atsCTBFgLBHM6gS4FrrjiiirEWn311at9sOI3evGliB/84AfVn8dv8U4//fR07LHHdtksdREgQGBWgbvuuqvaFDT2vIrw6uijj67mrGUdg9edcMIJ6bjjjqtCrPgqTnzu+ZJLLknzLXlfVvn+ngABAjkF5guwop7Y2+qoo46qfskYofzmm2+eYnVqrMiKHwrjB8lY3RV7BDoIECDQlUAdoMdrz/H/77XXXtUvGQeft+LjFLGVzZOf/OSqWbG5e8xV8QXpWF0fH7WIn01jsUX8HHryySdX+5tee+211dcNR30IsEYtrHwCLQQi1T7++OOrB6E4Yhl6bOYey9bj2G+//arN2xctWtSiFpcSIEAgj0C9QWiT0maG74N7Zq244oppnXXWqT7fHCu54oEoAv3nPve5TYp2DgECBEYqsKwAKwKq+GR9/Qri2muvneKrhrH9QxyxMvW0005LMdc5CBAg0JVA/GwZ2zqcdNJJVZWrrbZaetKTnrTkeWuttdaqwqvY6H3wiE3cI+z6n//5nyWvTt93330pyoswLLaO2GOPPTrphgCrE2aVEBhe4NFHH63eJ450+5ZbbqkK2nDDDauHn3g4mmtfmeFrdCUBAgQWLjC4l1WTq2dbPfqjH/0oHXPMMdUqhXgoigerAw44IJ144olp1IabKgAABJBJREFUgw02aFKscwgQIDBygWUFWNGAWJ0Qv2SMX0LeeeedVZvia6yxyjT2/VvWq9Uj74QKCBCYSoFYDRpb0USQFXv2xS8KI8R63eteV60cjX39ZjtitXwEX/F6YWzuHgF8vB10xhlnpE033bQzSwFWZ9QqIkCAAAECBAgQIECAAAECBAgQGEZAgDWMmmsIECBAgAABAgQIECBAgAABAgQ6ExBgdUatIgIECBAgQIAAAQIECBAgQIAAgWEEBFjDqLmGAAECBAgQIECAAAECBAgQIECgMwEBVmfUKiJAgAABAgQIECBAgAABAgQIEBhGQIA1jJprCBAgQIAAAQIECBAgQIAAAQIEOhMQYHVGrSICBAgQIECAAAECBAgQIECAAIFhBARYw6i5hgABAgQIECBAgAABAgQIECBAoDMBAVZn1CoiQIAAAQIECBAgQIAAAQIECBAYRkCANYyaawgQIECAAAECBAgQIECAAAECBDoTEGB1Rq0iAgQIECBAgAABAgQIECBAgACBYQQEWMOouYYAAQIECBAgQIAAAQIECBAgQKAzAQFWZ9QqIkCAAAECBAgQIECAAAECBAgQGEZAgDWMmmsIECBAgAABAgQIECBAgAABAgQ6ExBgdUatIgIECBAgQIAAAQIECBAgQIAAgWEEBFjDqLmGAAECBAgQIECAAAECBAgQIECgMwEBVmfUKiJAgAABAgQIECBAgAABAgQIEBhGQIA1jJprCBAgQIAAAQIECBAgQIAAAQIEOhMQYHVGrSICBAgQIECAAAECBAgQIECAAIFhBARYw6i5hgABAgQIECBAgAABAgQIECBAoDMBAVZn1CoiQIAAAQIECBAgQIAAAQIECBAYRkCANYyaawgQIECAAAECBAgQIECAAAECBDoTEGB1Rq0iAgQIECBAgAABAgQIECBAgACBYQQEWMOouYYAAQIECBAgQIAAAQIECBAgQKAzAQFWZ9QqIkCAAAECBAgQIECAAAECBAgQGEZAgDWMmmsIECBAgAABAgQIECBAgAABAgQ6ExBgdUatIgIECBAgQIAAAQIECBAgQIAAgWEEBFjDqLmGAAECBAgQIECAAAECBAgQIECgMwEBVmfUKiJAgAABAgQIECBAgAABAgQIEBhGQIA1jJprCBAgQIAAAQIECBAgQIAAAQIEOhMQYHVGrSICBAgQIECAAAECBAgQIECAAIFhBARYw6i5hgABAgQIECBAgAABAgQIECBAoDMBAVZn1CoiQIAAAQIECBAgQIAAAQIECBAYRkCANYyaawgQIECAAAECBAgQIECAAAECBDoTEGB1Rq0iAgQIECBAgAABAgQIECBAgACBYQQEWMOouYYAAQIECBAgQIAAAQIECBAgQKAzAQFWZ9QqIkCAAAECBAgQIECAAAECBAgQGEZAgDWMmmsIECBAgAABAgQIECBAgAABAgQ6ExBgdUatIgIECBAgQIAAAQIECBAgQIAAgWEEBFjDqLmGAAECBAgQIECAAAECBAgQIECgMwEBVmfUKiJAgAABAgQIECBAgAABAgQIEBhG4P8BLvW7lzFOEl8AAAAASUVORK5CYII=" id="99" name="Google Shape;99;p6"/>
          <p:cNvSpPr/>
          <p:nvPr/>
        </p:nvSpPr>
        <p:spPr>
          <a:xfrm>
            <a:off x="155575" y="-144463"/>
            <a:ext cx="2369416" cy="16615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0" name="Google Shape;100;p6"/>
          <p:cNvSpPr txBox="1"/>
          <p:nvPr/>
        </p:nvSpPr>
        <p:spPr>
          <a:xfrm>
            <a:off x="547253" y="858985"/>
            <a:ext cx="2276585" cy="338554"/>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ES" sz="1600" u="none" cap="none" strike="noStrike">
                <a:solidFill>
                  <a:srgbClr val="339966"/>
                </a:solidFill>
                <a:latin typeface="Calibri"/>
                <a:ea typeface="Calibri"/>
                <a:cs typeface="Calibri"/>
                <a:sym typeface="Calibri"/>
              </a:rPr>
              <a:t>DATOS ANGIOGRÁFICOS</a:t>
            </a:r>
            <a:endParaRPr b="1" i="0" sz="1600" u="none" cap="none" strike="noStrike">
              <a:solidFill>
                <a:srgbClr val="339966"/>
              </a:solidFill>
              <a:latin typeface="Calibri"/>
              <a:ea typeface="Calibri"/>
              <a:cs typeface="Calibri"/>
              <a:sym typeface="Calibri"/>
            </a:endParaRPr>
          </a:p>
        </p:txBody>
      </p:sp>
      <p:pic>
        <p:nvPicPr>
          <p:cNvPr id="101" name="Google Shape;101;p6"/>
          <p:cNvPicPr preferRelativeResize="0"/>
          <p:nvPr/>
        </p:nvPicPr>
        <p:blipFill rotWithShape="1">
          <a:blip r:embed="rId4">
            <a:alphaModFix/>
          </a:blip>
          <a:srcRect b="0" l="0" r="0" t="0"/>
          <a:stretch/>
        </p:blipFill>
        <p:spPr>
          <a:xfrm>
            <a:off x="155575" y="1243352"/>
            <a:ext cx="3038163" cy="1878597"/>
          </a:xfrm>
          <a:prstGeom prst="rect">
            <a:avLst/>
          </a:prstGeom>
          <a:noFill/>
          <a:ln>
            <a:noFill/>
          </a:ln>
        </p:spPr>
      </p:pic>
      <p:pic>
        <p:nvPicPr>
          <p:cNvPr id="102" name="Google Shape;102;p6"/>
          <p:cNvPicPr preferRelativeResize="0"/>
          <p:nvPr/>
        </p:nvPicPr>
        <p:blipFill rotWithShape="1">
          <a:blip r:embed="rId5">
            <a:alphaModFix/>
          </a:blip>
          <a:srcRect b="0" l="0" r="0" t="0"/>
          <a:stretch/>
        </p:blipFill>
        <p:spPr>
          <a:xfrm>
            <a:off x="168570" y="3211447"/>
            <a:ext cx="3033949" cy="1875992"/>
          </a:xfrm>
          <a:prstGeom prst="rect">
            <a:avLst/>
          </a:prstGeom>
          <a:noFill/>
          <a:ln>
            <a:noFill/>
          </a:ln>
        </p:spPr>
      </p:pic>
      <p:pic>
        <p:nvPicPr>
          <p:cNvPr id="103" name="Google Shape;103;p6"/>
          <p:cNvPicPr preferRelativeResize="0"/>
          <p:nvPr/>
        </p:nvPicPr>
        <p:blipFill rotWithShape="1">
          <a:blip r:embed="rId6">
            <a:alphaModFix/>
          </a:blip>
          <a:srcRect b="0" l="0" r="0" t="0"/>
          <a:stretch/>
        </p:blipFill>
        <p:spPr>
          <a:xfrm>
            <a:off x="3306458" y="1197539"/>
            <a:ext cx="2684676" cy="1792901"/>
          </a:xfrm>
          <a:prstGeom prst="rect">
            <a:avLst/>
          </a:prstGeom>
          <a:noFill/>
          <a:ln>
            <a:noFill/>
          </a:ln>
        </p:spPr>
      </p:pic>
      <p:sp>
        <p:nvSpPr>
          <p:cNvPr id="104" name="Google Shape;104;p6"/>
          <p:cNvSpPr txBox="1"/>
          <p:nvPr/>
        </p:nvSpPr>
        <p:spPr>
          <a:xfrm>
            <a:off x="4283009" y="3117928"/>
            <a:ext cx="3669237" cy="830997"/>
          </a:xfrm>
          <a:prstGeom prst="rect">
            <a:avLst/>
          </a:prstGeom>
          <a:solidFill>
            <a:srgbClr val="F4FF8D"/>
          </a:solid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200"/>
              <a:buFont typeface="Arial"/>
              <a:buChar char="•"/>
            </a:pPr>
            <a:r>
              <a:rPr b="0" i="0" lang="es-ES" sz="1200" u="none" cap="none" strike="noStrike">
                <a:solidFill>
                  <a:srgbClr val="000000"/>
                </a:solidFill>
                <a:latin typeface="Calibri"/>
                <a:ea typeface="Calibri"/>
                <a:cs typeface="Calibri"/>
                <a:sym typeface="Calibri"/>
              </a:rPr>
              <a:t>PTCA con éxito técnico: 89%</a:t>
            </a:r>
            <a:endParaRPr/>
          </a:p>
          <a:p>
            <a:pPr indent="-285750" lvl="0" marL="285750" marR="0" rtl="0" algn="l">
              <a:lnSpc>
                <a:spcPct val="100000"/>
              </a:lnSpc>
              <a:spcBef>
                <a:spcPts val="0"/>
              </a:spcBef>
              <a:spcAft>
                <a:spcPts val="0"/>
              </a:spcAft>
              <a:buClr>
                <a:srgbClr val="000000"/>
              </a:buClr>
              <a:buSzPts val="1200"/>
              <a:buFont typeface="Arial"/>
              <a:buChar char="•"/>
            </a:pPr>
            <a:r>
              <a:rPr b="0" i="0" lang="es-ES" sz="1200" u="none" cap="none" strike="noStrike">
                <a:solidFill>
                  <a:srgbClr val="000000"/>
                </a:solidFill>
                <a:latin typeface="Calibri"/>
                <a:ea typeface="Calibri"/>
                <a:cs typeface="Calibri"/>
                <a:sym typeface="Calibri"/>
              </a:rPr>
              <a:t>Tromboaspiración/Inhib. IIBIIIA: 20%</a:t>
            </a:r>
            <a:endParaRPr/>
          </a:p>
          <a:p>
            <a:pPr indent="-285750" lvl="0" marL="285750" marR="0" rtl="0" algn="l">
              <a:lnSpc>
                <a:spcPct val="100000"/>
              </a:lnSpc>
              <a:spcBef>
                <a:spcPts val="0"/>
              </a:spcBef>
              <a:spcAft>
                <a:spcPts val="0"/>
              </a:spcAft>
              <a:buClr>
                <a:srgbClr val="000000"/>
              </a:buClr>
              <a:buSzPts val="1200"/>
              <a:buFont typeface="Arial"/>
              <a:buChar char="•"/>
            </a:pPr>
            <a:r>
              <a:rPr b="0" i="0" lang="es-ES" sz="1200" u="none" cap="none" strike="noStrike">
                <a:solidFill>
                  <a:srgbClr val="000000"/>
                </a:solidFill>
                <a:latin typeface="Calibri"/>
                <a:ea typeface="Calibri"/>
                <a:cs typeface="Calibri"/>
                <a:sym typeface="Calibri"/>
              </a:rPr>
              <a:t>Complicaciones: No/Slow Reflow: 16% </a:t>
            </a:r>
            <a:endParaRPr b="0" i="0" sz="12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200"/>
              <a:buFont typeface="Arial"/>
              <a:buChar char="•"/>
            </a:pPr>
            <a:r>
              <a:rPr b="0" i="0" lang="es-ES" sz="1200" u="none" cap="none" strike="noStrike">
                <a:solidFill>
                  <a:srgbClr val="000000"/>
                </a:solidFill>
                <a:latin typeface="Calibri"/>
                <a:ea typeface="Calibri"/>
                <a:cs typeface="Calibri"/>
                <a:sym typeface="Calibri"/>
              </a:rPr>
              <a:t>Sin complicaciones hemorrágicas 	</a:t>
            </a:r>
            <a:endParaRPr b="0" i="0" sz="1200" u="none" cap="none" strike="noStrike">
              <a:solidFill>
                <a:srgbClr val="000000"/>
              </a:solidFill>
              <a:latin typeface="Calibri"/>
              <a:ea typeface="Calibri"/>
              <a:cs typeface="Calibri"/>
              <a:sym typeface="Calibri"/>
            </a:endParaRPr>
          </a:p>
        </p:txBody>
      </p:sp>
      <p:sp>
        <p:nvSpPr>
          <p:cNvPr id="105" name="Google Shape;105;p6"/>
          <p:cNvSpPr txBox="1"/>
          <p:nvPr/>
        </p:nvSpPr>
        <p:spPr>
          <a:xfrm>
            <a:off x="4283009" y="4009826"/>
            <a:ext cx="3669237" cy="830997"/>
          </a:xfrm>
          <a:prstGeom prst="rect">
            <a:avLst/>
          </a:prstGeom>
          <a:solidFill>
            <a:srgbClr val="F4FF8D"/>
          </a:solid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200"/>
              <a:buFont typeface="Arial"/>
              <a:buChar char="•"/>
            </a:pPr>
            <a:r>
              <a:rPr b="0" i="0" lang="es-ES" sz="1200" u="sng" cap="none" strike="noStrike">
                <a:solidFill>
                  <a:srgbClr val="000000"/>
                </a:solidFill>
                <a:latin typeface="Calibri"/>
                <a:ea typeface="Calibri"/>
                <a:cs typeface="Calibri"/>
                <a:sym typeface="Calibri"/>
              </a:rPr>
              <a:t>Tratamiento médico:</a:t>
            </a:r>
            <a:endParaRPr/>
          </a:p>
          <a:p>
            <a:pPr indent="-285750" lvl="0" marL="285750" marR="0" rtl="0" algn="l">
              <a:lnSpc>
                <a:spcPct val="100000"/>
              </a:lnSpc>
              <a:spcBef>
                <a:spcPts val="0"/>
              </a:spcBef>
              <a:spcAft>
                <a:spcPts val="0"/>
              </a:spcAft>
              <a:buClr>
                <a:srgbClr val="000000"/>
              </a:buClr>
              <a:buSzPts val="1200"/>
              <a:buFont typeface="Arial"/>
              <a:buChar char="•"/>
            </a:pPr>
            <a:r>
              <a:rPr b="0" i="0" lang="es-ES" sz="1200" u="none" cap="none" strike="noStrike">
                <a:solidFill>
                  <a:srgbClr val="000000"/>
                </a:solidFill>
                <a:latin typeface="Calibri"/>
                <a:ea typeface="Calibri"/>
                <a:cs typeface="Calibri"/>
                <a:sym typeface="Calibri"/>
              </a:rPr>
              <a:t>DAPT: 100% (7 pctes. tratados con prasugrel)</a:t>
            </a:r>
            <a:endParaRPr/>
          </a:p>
          <a:p>
            <a:pPr indent="-285750" lvl="0" marL="285750" marR="0" rtl="0" algn="l">
              <a:lnSpc>
                <a:spcPct val="100000"/>
              </a:lnSpc>
              <a:spcBef>
                <a:spcPts val="0"/>
              </a:spcBef>
              <a:spcAft>
                <a:spcPts val="0"/>
              </a:spcAft>
              <a:buClr>
                <a:srgbClr val="000000"/>
              </a:buClr>
              <a:buSzPts val="1200"/>
              <a:buFont typeface="Arial"/>
              <a:buChar char="•"/>
            </a:pPr>
            <a:r>
              <a:rPr b="0" i="0" lang="es-ES" sz="1200" u="none" cap="none" strike="noStrike">
                <a:solidFill>
                  <a:srgbClr val="000000"/>
                </a:solidFill>
                <a:latin typeface="Calibri"/>
                <a:ea typeface="Calibri"/>
                <a:cs typeface="Calibri"/>
                <a:sym typeface="Calibri"/>
              </a:rPr>
              <a:t>HBPM: 4 ptes con manejo conservador (5-7 días)</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grpSp>
        <p:nvGrpSpPr>
          <p:cNvPr id="106" name="Google Shape;106;p6"/>
          <p:cNvGrpSpPr/>
          <p:nvPr/>
        </p:nvGrpSpPr>
        <p:grpSpPr>
          <a:xfrm>
            <a:off x="3337237" y="1243352"/>
            <a:ext cx="2780390" cy="1719208"/>
            <a:chOff x="6195510" y="1197539"/>
            <a:chExt cx="2780390" cy="1719208"/>
          </a:xfrm>
        </p:grpSpPr>
        <p:pic>
          <p:nvPicPr>
            <p:cNvPr id="107" name="Google Shape;107;p6"/>
            <p:cNvPicPr preferRelativeResize="0"/>
            <p:nvPr/>
          </p:nvPicPr>
          <p:blipFill rotWithShape="1">
            <a:blip r:embed="rId7">
              <a:alphaModFix/>
            </a:blip>
            <a:srcRect b="0" l="0" r="0" t="0"/>
            <a:stretch/>
          </p:blipFill>
          <p:spPr>
            <a:xfrm>
              <a:off x="6195510" y="1197539"/>
              <a:ext cx="2780390" cy="1719208"/>
            </a:xfrm>
            <a:prstGeom prst="rect">
              <a:avLst/>
            </a:prstGeom>
            <a:noFill/>
            <a:ln>
              <a:noFill/>
            </a:ln>
          </p:spPr>
        </p:pic>
        <p:sp>
          <p:nvSpPr>
            <p:cNvPr id="108" name="Google Shape;108;p6"/>
            <p:cNvSpPr txBox="1"/>
            <p:nvPr/>
          </p:nvSpPr>
          <p:spPr>
            <a:xfrm flipH="1">
              <a:off x="7558346" y="2244435"/>
              <a:ext cx="38350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ES" sz="1400" u="none" cap="none" strike="noStrike">
                  <a:solidFill>
                    <a:schemeClr val="lt1"/>
                  </a:solidFill>
                  <a:latin typeface="Calibri"/>
                  <a:ea typeface="Calibri"/>
                  <a:cs typeface="Calibri"/>
                  <a:sym typeface="Calibri"/>
                </a:rPr>
                <a:t>18</a:t>
              </a:r>
              <a:endParaRPr b="1" i="0" sz="1400" u="none" cap="none" strike="noStrike">
                <a:solidFill>
                  <a:schemeClr val="lt1"/>
                </a:solidFill>
                <a:latin typeface="Calibri"/>
                <a:ea typeface="Calibri"/>
                <a:cs typeface="Calibri"/>
                <a:sym typeface="Calibri"/>
              </a:endParaRPr>
            </a:p>
          </p:txBody>
        </p:sp>
      </p:grpSp>
      <p:sp>
        <p:nvSpPr>
          <p:cNvPr id="109" name="Google Shape;109;p6"/>
          <p:cNvSpPr txBox="1"/>
          <p:nvPr/>
        </p:nvSpPr>
        <p:spPr>
          <a:xfrm>
            <a:off x="5991133" y="1545284"/>
            <a:ext cx="2799575" cy="1015663"/>
          </a:xfrm>
          <a:prstGeom prst="rect">
            <a:avLst/>
          </a:prstGeom>
          <a:solidFill>
            <a:srgbClr val="F2F2F2"/>
          </a:solid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200"/>
              <a:buFont typeface="Arial"/>
              <a:buChar char="•"/>
            </a:pPr>
            <a:r>
              <a:rPr b="0" i="0" lang="es-ES" sz="1200" u="none" cap="none" strike="noStrike">
                <a:solidFill>
                  <a:srgbClr val="000000"/>
                </a:solidFill>
                <a:latin typeface="Calibri"/>
                <a:ea typeface="Calibri"/>
                <a:cs typeface="Calibri"/>
                <a:sym typeface="Calibri"/>
              </a:rPr>
              <a:t>Se observó alta carga trombótica en 75% de los pacientes estudiados, de los cuales 4 presentaron trombosis intrastent, 1 en etapa subaguda y 3 en etapa tardía 	</a:t>
            </a:r>
            <a:endParaRPr b="0" i="0" sz="12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3" name="Shape 113"/>
        <p:cNvGrpSpPr/>
        <p:nvPr/>
      </p:nvGrpSpPr>
      <p:grpSpPr>
        <a:xfrm>
          <a:off x="0" y="0"/>
          <a:ext cx="0" cy="0"/>
          <a:chOff x="0" y="0"/>
          <a:chExt cx="0" cy="0"/>
        </a:xfrm>
      </p:grpSpPr>
      <p:sp>
        <p:nvSpPr>
          <p:cNvPr id="114" name="Google Shape;114;p7"/>
          <p:cNvSpPr txBox="1"/>
          <p:nvPr/>
        </p:nvSpPr>
        <p:spPr>
          <a:xfrm>
            <a:off x="3586819" y="270820"/>
            <a:ext cx="4237535" cy="1015663"/>
          </a:xfrm>
          <a:prstGeom prst="rect">
            <a:avLst/>
          </a:prstGeom>
          <a:solidFill>
            <a:srgbClr val="F4FF8D"/>
          </a:solid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200"/>
              <a:buFont typeface="Arial"/>
              <a:buChar char="•"/>
            </a:pPr>
            <a:r>
              <a:rPr b="0" i="0" lang="es-ES" sz="1200" u="none" cap="none" strike="noStrike">
                <a:solidFill>
                  <a:srgbClr val="000000"/>
                </a:solidFill>
                <a:latin typeface="Calibri"/>
                <a:ea typeface="Calibri"/>
                <a:cs typeface="Calibri"/>
                <a:sym typeface="Calibri"/>
              </a:rPr>
              <a:t>Paciente masculino. 51 años. HTA. DLP. Sobrepeso. </a:t>
            </a:r>
            <a:endParaRPr/>
          </a:p>
          <a:p>
            <a:pPr indent="-285750" lvl="0" marL="285750" marR="0" rtl="0" algn="l">
              <a:lnSpc>
                <a:spcPct val="100000"/>
              </a:lnSpc>
              <a:spcBef>
                <a:spcPts val="0"/>
              </a:spcBef>
              <a:spcAft>
                <a:spcPts val="0"/>
              </a:spcAft>
              <a:buClr>
                <a:srgbClr val="000000"/>
              </a:buClr>
              <a:buSzPts val="1200"/>
              <a:buFont typeface="Arial"/>
              <a:buChar char="•"/>
            </a:pPr>
            <a:r>
              <a:rPr b="0" i="0" lang="es-ES" sz="1200" u="none" cap="none" strike="noStrike">
                <a:solidFill>
                  <a:srgbClr val="000000"/>
                </a:solidFill>
                <a:latin typeface="Calibri"/>
                <a:ea typeface="Calibri"/>
                <a:cs typeface="Calibri"/>
                <a:sym typeface="Calibri"/>
              </a:rPr>
              <a:t>Dengue día 10.</a:t>
            </a:r>
            <a:endParaRPr/>
          </a:p>
          <a:p>
            <a:pPr indent="-285750" lvl="0" marL="285750" marR="0" rtl="0" algn="l">
              <a:lnSpc>
                <a:spcPct val="100000"/>
              </a:lnSpc>
              <a:spcBef>
                <a:spcPts val="0"/>
              </a:spcBef>
              <a:spcAft>
                <a:spcPts val="0"/>
              </a:spcAft>
              <a:buClr>
                <a:srgbClr val="000000"/>
              </a:buClr>
              <a:buSzPts val="1200"/>
              <a:buFont typeface="Arial"/>
              <a:buChar char="•"/>
            </a:pPr>
            <a:r>
              <a:rPr b="0" i="0" lang="es-ES" sz="1200" u="none" cap="none" strike="noStrike">
                <a:solidFill>
                  <a:srgbClr val="000000"/>
                </a:solidFill>
                <a:latin typeface="Calibri"/>
                <a:ea typeface="Calibri"/>
                <a:cs typeface="Calibri"/>
                <a:sym typeface="Calibri"/>
              </a:rPr>
              <a:t>DA con imagen de trombo proximal. Alta carga trombótica. Vaso de paredes lisas. Flujo TIMI 3. </a:t>
            </a:r>
            <a:endParaRPr/>
          </a:p>
          <a:p>
            <a:pPr indent="-285750" lvl="0" marL="285750" marR="0" rtl="0" algn="l">
              <a:lnSpc>
                <a:spcPct val="100000"/>
              </a:lnSpc>
              <a:spcBef>
                <a:spcPts val="0"/>
              </a:spcBef>
              <a:spcAft>
                <a:spcPts val="0"/>
              </a:spcAft>
              <a:buClr>
                <a:srgbClr val="000000"/>
              </a:buClr>
              <a:buSzPts val="1200"/>
              <a:buFont typeface="Arial"/>
              <a:buChar char="•"/>
            </a:pPr>
            <a:r>
              <a:rPr b="0" i="0" lang="es-ES" sz="1200" u="none" cap="none" strike="noStrike">
                <a:solidFill>
                  <a:srgbClr val="000000"/>
                </a:solidFill>
                <a:latin typeface="Calibri"/>
                <a:ea typeface="Calibri"/>
                <a:cs typeface="Calibri"/>
                <a:sym typeface="Calibri"/>
              </a:rPr>
              <a:t>Tratamiento inicial conservador. HBPM 5 días.  	</a:t>
            </a:r>
            <a:endParaRPr b="0" i="0" sz="1200" u="none" cap="none" strike="noStrike">
              <a:solidFill>
                <a:srgbClr val="000000"/>
              </a:solidFill>
              <a:latin typeface="Calibri"/>
              <a:ea typeface="Calibri"/>
              <a:cs typeface="Calibri"/>
              <a:sym typeface="Calibri"/>
            </a:endParaRPr>
          </a:p>
        </p:txBody>
      </p:sp>
      <p:grpSp>
        <p:nvGrpSpPr>
          <p:cNvPr id="115" name="Google Shape;115;p7"/>
          <p:cNvGrpSpPr/>
          <p:nvPr/>
        </p:nvGrpSpPr>
        <p:grpSpPr>
          <a:xfrm>
            <a:off x="526979" y="1418663"/>
            <a:ext cx="3427045" cy="3293268"/>
            <a:chOff x="594236" y="1418663"/>
            <a:chExt cx="3427045" cy="3293268"/>
          </a:xfrm>
        </p:grpSpPr>
        <p:pic>
          <p:nvPicPr>
            <p:cNvPr id="116" name="Google Shape;116;p7"/>
            <p:cNvPicPr preferRelativeResize="0"/>
            <p:nvPr/>
          </p:nvPicPr>
          <p:blipFill rotWithShape="1">
            <a:blip r:embed="rId4">
              <a:alphaModFix/>
            </a:blip>
            <a:srcRect b="0" l="0" r="0" t="0"/>
            <a:stretch/>
          </p:blipFill>
          <p:spPr>
            <a:xfrm>
              <a:off x="594236" y="1418663"/>
              <a:ext cx="3427045" cy="3293268"/>
            </a:xfrm>
            <a:prstGeom prst="rect">
              <a:avLst/>
            </a:prstGeom>
            <a:noFill/>
            <a:ln>
              <a:noFill/>
            </a:ln>
          </p:spPr>
        </p:pic>
        <p:cxnSp>
          <p:nvCxnSpPr>
            <p:cNvPr id="117" name="Google Shape;117;p7"/>
            <p:cNvCxnSpPr/>
            <p:nvPr/>
          </p:nvCxnSpPr>
          <p:spPr>
            <a:xfrm flipH="1">
              <a:off x="2026227" y="1901536"/>
              <a:ext cx="176646" cy="218209"/>
            </a:xfrm>
            <a:prstGeom prst="straightConnector1">
              <a:avLst/>
            </a:prstGeom>
            <a:noFill/>
            <a:ln cap="flat" cmpd="sng" w="9525">
              <a:solidFill>
                <a:srgbClr val="FFFF00"/>
              </a:solidFill>
              <a:prstDash val="solid"/>
              <a:round/>
              <a:headEnd len="sm" w="sm" type="none"/>
              <a:tailEnd len="med" w="med" type="triangle"/>
            </a:ln>
          </p:spPr>
        </p:cxnSp>
      </p:grpSp>
      <p:sp>
        <p:nvSpPr>
          <p:cNvPr id="118" name="Google Shape;118;p7"/>
          <p:cNvSpPr txBox="1"/>
          <p:nvPr/>
        </p:nvSpPr>
        <p:spPr>
          <a:xfrm>
            <a:off x="4511817" y="4250266"/>
            <a:ext cx="4237535" cy="461665"/>
          </a:xfrm>
          <a:prstGeom prst="rect">
            <a:avLst/>
          </a:prstGeom>
          <a:solidFill>
            <a:srgbClr val="F4FF8D"/>
          </a:solidFill>
          <a:ln>
            <a:noFill/>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rgbClr val="000000"/>
              </a:buClr>
              <a:buSzPts val="1200"/>
              <a:buFont typeface="Arial"/>
              <a:buChar char="•"/>
            </a:pPr>
            <a:r>
              <a:rPr b="0" i="0" lang="es-ES" sz="1200" u="none" cap="none" strike="noStrike">
                <a:solidFill>
                  <a:srgbClr val="000000"/>
                </a:solidFill>
                <a:latin typeface="Calibri"/>
                <a:ea typeface="Calibri"/>
                <a:cs typeface="Calibri"/>
                <a:sym typeface="Calibri"/>
              </a:rPr>
              <a:t>Es reestudiado a los 6 días. Sin evidencia de trombo residual. Asintomático. 	</a:t>
            </a:r>
            <a:endParaRPr b="0" i="0" sz="1200" u="none" cap="none" strike="noStrike">
              <a:solidFill>
                <a:srgbClr val="000000"/>
              </a:solidFill>
              <a:latin typeface="Calibri"/>
              <a:ea typeface="Calibri"/>
              <a:cs typeface="Calibri"/>
              <a:sym typeface="Calibri"/>
            </a:endParaRPr>
          </a:p>
        </p:txBody>
      </p:sp>
      <p:pic>
        <p:nvPicPr>
          <p:cNvPr id="119" name="Google Shape;119;p7"/>
          <p:cNvPicPr preferRelativeResize="0"/>
          <p:nvPr/>
        </p:nvPicPr>
        <p:blipFill rotWithShape="1">
          <a:blip r:embed="rId5">
            <a:alphaModFix/>
          </a:blip>
          <a:srcRect b="0" l="0" r="0" t="0"/>
          <a:stretch/>
        </p:blipFill>
        <p:spPr>
          <a:xfrm>
            <a:off x="4631030" y="867944"/>
            <a:ext cx="3629743" cy="3293268"/>
          </a:xfrm>
          <a:prstGeom prst="rect">
            <a:avLst/>
          </a:prstGeom>
          <a:noFill/>
          <a:ln>
            <a:noFill/>
          </a:ln>
        </p:spPr>
      </p:pic>
      <p:pic>
        <p:nvPicPr>
          <p:cNvPr id="120" name="Google Shape;120;p7"/>
          <p:cNvPicPr preferRelativeResize="0"/>
          <p:nvPr/>
        </p:nvPicPr>
        <p:blipFill rotWithShape="1">
          <a:blip r:embed="rId6">
            <a:alphaModFix/>
          </a:blip>
          <a:srcRect b="0" l="0" r="0" t="0"/>
          <a:stretch/>
        </p:blipFill>
        <p:spPr>
          <a:xfrm>
            <a:off x="4909099" y="867944"/>
            <a:ext cx="3525004" cy="3293268"/>
          </a:xfrm>
          <a:prstGeom prst="rect">
            <a:avLst/>
          </a:prstGeom>
          <a:noFill/>
          <a:ln>
            <a:noFill/>
          </a:ln>
        </p:spPr>
      </p:pic>
      <p:grpSp>
        <p:nvGrpSpPr>
          <p:cNvPr id="121" name="Google Shape;121;p7"/>
          <p:cNvGrpSpPr/>
          <p:nvPr/>
        </p:nvGrpSpPr>
        <p:grpSpPr>
          <a:xfrm>
            <a:off x="700309" y="1418663"/>
            <a:ext cx="3320972" cy="3293268"/>
            <a:chOff x="700309" y="1418663"/>
            <a:chExt cx="3320972" cy="3293268"/>
          </a:xfrm>
        </p:grpSpPr>
        <p:pic>
          <p:nvPicPr>
            <p:cNvPr id="122" name="Google Shape;122;p7"/>
            <p:cNvPicPr preferRelativeResize="0"/>
            <p:nvPr/>
          </p:nvPicPr>
          <p:blipFill rotWithShape="1">
            <a:blip r:embed="rId7">
              <a:alphaModFix/>
            </a:blip>
            <a:srcRect b="0" l="0" r="0" t="0"/>
            <a:stretch/>
          </p:blipFill>
          <p:spPr>
            <a:xfrm>
              <a:off x="700309" y="1418663"/>
              <a:ext cx="3320972" cy="3293268"/>
            </a:xfrm>
            <a:prstGeom prst="rect">
              <a:avLst/>
            </a:prstGeom>
            <a:noFill/>
            <a:ln>
              <a:noFill/>
            </a:ln>
          </p:spPr>
        </p:pic>
        <p:cxnSp>
          <p:nvCxnSpPr>
            <p:cNvPr id="123" name="Google Shape;123;p7"/>
            <p:cNvCxnSpPr/>
            <p:nvPr/>
          </p:nvCxnSpPr>
          <p:spPr>
            <a:xfrm flipH="1">
              <a:off x="1714500" y="1808018"/>
              <a:ext cx="83127" cy="290945"/>
            </a:xfrm>
            <a:prstGeom prst="straightConnector1">
              <a:avLst/>
            </a:prstGeom>
            <a:noFill/>
            <a:ln cap="flat" cmpd="sng" w="9525">
              <a:solidFill>
                <a:srgbClr val="FFFF00"/>
              </a:solidFill>
              <a:prstDash val="solid"/>
              <a:round/>
              <a:headEnd len="sm" w="sm" type="none"/>
              <a:tailEnd len="med" w="med" type="triangl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7" name="Shape 127"/>
        <p:cNvGrpSpPr/>
        <p:nvPr/>
      </p:nvGrpSpPr>
      <p:grpSpPr>
        <a:xfrm>
          <a:off x="0" y="0"/>
          <a:ext cx="0" cy="0"/>
          <a:chOff x="0" y="0"/>
          <a:chExt cx="0" cy="0"/>
        </a:xfrm>
      </p:grpSpPr>
      <p:sp>
        <p:nvSpPr>
          <p:cNvPr id="128" name="Google Shape;128;p8"/>
          <p:cNvSpPr txBox="1"/>
          <p:nvPr/>
        </p:nvSpPr>
        <p:spPr>
          <a:xfrm>
            <a:off x="4085582" y="208474"/>
            <a:ext cx="3541345" cy="2308324"/>
          </a:xfrm>
          <a:prstGeom prst="rect">
            <a:avLst/>
          </a:prstGeom>
          <a:solidFill>
            <a:srgbClr val="F4FF8D"/>
          </a:solid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200"/>
              <a:buFont typeface="Arial"/>
              <a:buChar char="•"/>
            </a:pPr>
            <a:r>
              <a:rPr b="0" i="0" lang="es-ES" sz="1200" u="none" cap="none" strike="noStrike">
                <a:solidFill>
                  <a:srgbClr val="000000"/>
                </a:solidFill>
                <a:latin typeface="Calibri"/>
                <a:ea typeface="Calibri"/>
                <a:cs typeface="Calibri"/>
                <a:sym typeface="Calibri"/>
              </a:rPr>
              <a:t>Paciente masculino. 58 años. HTA. ExTBQ. Sobrepeso. </a:t>
            </a:r>
            <a:endParaRPr/>
          </a:p>
          <a:p>
            <a:pPr indent="-285750" lvl="0" marL="285750" marR="0" rtl="0" algn="l">
              <a:lnSpc>
                <a:spcPct val="100000"/>
              </a:lnSpc>
              <a:spcBef>
                <a:spcPts val="0"/>
              </a:spcBef>
              <a:spcAft>
                <a:spcPts val="0"/>
              </a:spcAft>
              <a:buClr>
                <a:srgbClr val="000000"/>
              </a:buClr>
              <a:buSzPts val="1200"/>
              <a:buFont typeface="Arial"/>
              <a:buChar char="•"/>
            </a:pPr>
            <a:r>
              <a:rPr b="0" i="0" lang="es-ES" sz="1200" u="none" cap="none" strike="noStrike">
                <a:solidFill>
                  <a:srgbClr val="000000"/>
                </a:solidFill>
                <a:latin typeface="Calibri"/>
                <a:ea typeface="Calibri"/>
                <a:cs typeface="Calibri"/>
                <a:sym typeface="Calibri"/>
              </a:rPr>
              <a:t>Dengue día 9.</a:t>
            </a:r>
            <a:endParaRPr/>
          </a:p>
          <a:p>
            <a:pPr indent="-285750" lvl="0" marL="285750" marR="0" rtl="0" algn="l">
              <a:lnSpc>
                <a:spcPct val="100000"/>
              </a:lnSpc>
              <a:spcBef>
                <a:spcPts val="0"/>
              </a:spcBef>
              <a:spcAft>
                <a:spcPts val="0"/>
              </a:spcAft>
              <a:buClr>
                <a:srgbClr val="000000"/>
              </a:buClr>
              <a:buSzPts val="1200"/>
              <a:buFont typeface="Arial"/>
              <a:buChar char="•"/>
            </a:pPr>
            <a:r>
              <a:rPr b="0" i="0" lang="es-ES" sz="1200" u="none" cap="none" strike="noStrike">
                <a:solidFill>
                  <a:srgbClr val="000000"/>
                </a:solidFill>
                <a:latin typeface="Calibri"/>
                <a:ea typeface="Calibri"/>
                <a:cs typeface="Calibri"/>
                <a:sym typeface="Calibri"/>
              </a:rPr>
              <a:t>IAM inferior con PTCA primaria a CD Febrero 2024. PTCA programada con DES a DA y ramo lateral alto de Cx en Abril 2024. Reingresa 8 días después con IAM anterior.</a:t>
            </a:r>
            <a:endParaRPr/>
          </a:p>
          <a:p>
            <a:pPr indent="-285750" lvl="0" marL="285750" marR="0" rtl="0" algn="l">
              <a:lnSpc>
                <a:spcPct val="100000"/>
              </a:lnSpc>
              <a:spcBef>
                <a:spcPts val="0"/>
              </a:spcBef>
              <a:spcAft>
                <a:spcPts val="0"/>
              </a:spcAft>
              <a:buClr>
                <a:srgbClr val="000000"/>
              </a:buClr>
              <a:buSzPts val="1200"/>
              <a:buFont typeface="Arial"/>
              <a:buChar char="•"/>
            </a:pPr>
            <a:r>
              <a:rPr b="0" i="0" lang="es-ES" sz="1200" u="none" cap="none" strike="noStrike">
                <a:solidFill>
                  <a:srgbClr val="000000"/>
                </a:solidFill>
                <a:latin typeface="Calibri"/>
                <a:ea typeface="Calibri"/>
                <a:cs typeface="Calibri"/>
                <a:sym typeface="Calibri"/>
              </a:rPr>
              <a:t>DA y ramo lateral alto con trombosis subaguda intrastent. Alta carga trombótica. Flujo TIMI 0. </a:t>
            </a:r>
            <a:endParaRPr/>
          </a:p>
          <a:p>
            <a:pPr indent="-285750" lvl="0" marL="285750" marR="0" rtl="0" algn="l">
              <a:lnSpc>
                <a:spcPct val="100000"/>
              </a:lnSpc>
              <a:spcBef>
                <a:spcPts val="0"/>
              </a:spcBef>
              <a:spcAft>
                <a:spcPts val="0"/>
              </a:spcAft>
              <a:buClr>
                <a:srgbClr val="000000"/>
              </a:buClr>
              <a:buSzPts val="1200"/>
              <a:buFont typeface="Arial"/>
              <a:buChar char="•"/>
            </a:pPr>
            <a:r>
              <a:rPr b="0" i="0" lang="es-ES" sz="1200" u="none" cap="none" strike="noStrike">
                <a:solidFill>
                  <a:srgbClr val="000000"/>
                </a:solidFill>
                <a:latin typeface="Calibri"/>
                <a:ea typeface="Calibri"/>
                <a:cs typeface="Calibri"/>
                <a:sym typeface="Calibri"/>
              </a:rPr>
              <a:t>Tratamiento invasivo. PTCA con 2 DES a Ramo lateral de Cx y balón a DA Flujo TIMI 3 final. DAPT con AAS + Prasugrel. 	</a:t>
            </a:r>
            <a:endParaRPr b="0" i="0" sz="1200" u="none" cap="none" strike="noStrike">
              <a:solidFill>
                <a:srgbClr val="000000"/>
              </a:solidFill>
              <a:latin typeface="Calibri"/>
              <a:ea typeface="Calibri"/>
              <a:cs typeface="Calibri"/>
              <a:sym typeface="Calibri"/>
            </a:endParaRPr>
          </a:p>
        </p:txBody>
      </p:sp>
      <p:pic>
        <p:nvPicPr>
          <p:cNvPr id="129" name="Google Shape;129;p8"/>
          <p:cNvPicPr preferRelativeResize="0"/>
          <p:nvPr/>
        </p:nvPicPr>
        <p:blipFill rotWithShape="1">
          <a:blip r:embed="rId4">
            <a:alphaModFix/>
          </a:blip>
          <a:srcRect b="0" l="0" r="0" t="0"/>
          <a:stretch/>
        </p:blipFill>
        <p:spPr>
          <a:xfrm>
            <a:off x="4265327" y="1368137"/>
            <a:ext cx="3704671" cy="3220748"/>
          </a:xfrm>
          <a:prstGeom prst="rect">
            <a:avLst/>
          </a:prstGeom>
          <a:noFill/>
          <a:ln>
            <a:noFill/>
          </a:ln>
        </p:spPr>
      </p:pic>
      <p:pic>
        <p:nvPicPr>
          <p:cNvPr id="130" name="Google Shape;130;p8"/>
          <p:cNvPicPr preferRelativeResize="0"/>
          <p:nvPr/>
        </p:nvPicPr>
        <p:blipFill rotWithShape="1">
          <a:blip r:embed="rId5">
            <a:alphaModFix/>
          </a:blip>
          <a:srcRect b="0" l="0" r="0" t="0"/>
          <a:stretch/>
        </p:blipFill>
        <p:spPr>
          <a:xfrm>
            <a:off x="4408515" y="1362636"/>
            <a:ext cx="3561483" cy="3220748"/>
          </a:xfrm>
          <a:prstGeom prst="rect">
            <a:avLst/>
          </a:prstGeom>
          <a:noFill/>
          <a:ln>
            <a:noFill/>
          </a:ln>
        </p:spPr>
      </p:pic>
      <p:pic>
        <p:nvPicPr>
          <p:cNvPr id="131" name="Google Shape;131;p8"/>
          <p:cNvPicPr preferRelativeResize="0"/>
          <p:nvPr/>
        </p:nvPicPr>
        <p:blipFill rotWithShape="1">
          <a:blip r:embed="rId6">
            <a:alphaModFix/>
          </a:blip>
          <a:srcRect b="0" l="0" r="0" t="0"/>
          <a:stretch/>
        </p:blipFill>
        <p:spPr>
          <a:xfrm>
            <a:off x="4511611" y="1362636"/>
            <a:ext cx="3441555" cy="3220748"/>
          </a:xfrm>
          <a:prstGeom prst="rect">
            <a:avLst/>
          </a:prstGeom>
          <a:noFill/>
          <a:ln>
            <a:noFill/>
          </a:ln>
        </p:spPr>
      </p:pic>
      <p:pic>
        <p:nvPicPr>
          <p:cNvPr id="132" name="Google Shape;132;p8"/>
          <p:cNvPicPr preferRelativeResize="0"/>
          <p:nvPr/>
        </p:nvPicPr>
        <p:blipFill rotWithShape="1">
          <a:blip r:embed="rId7">
            <a:alphaModFix/>
          </a:blip>
          <a:srcRect b="0" l="0" r="0" t="0"/>
          <a:stretch/>
        </p:blipFill>
        <p:spPr>
          <a:xfrm>
            <a:off x="4665302" y="1357135"/>
            <a:ext cx="3503901" cy="3142688"/>
          </a:xfrm>
          <a:prstGeom prst="rect">
            <a:avLst/>
          </a:prstGeom>
          <a:noFill/>
          <a:ln>
            <a:noFill/>
          </a:ln>
        </p:spPr>
      </p:pic>
      <p:pic>
        <p:nvPicPr>
          <p:cNvPr id="133" name="Google Shape;133;p8"/>
          <p:cNvPicPr preferRelativeResize="0"/>
          <p:nvPr/>
        </p:nvPicPr>
        <p:blipFill rotWithShape="1">
          <a:blip r:embed="rId8">
            <a:alphaModFix/>
          </a:blip>
          <a:srcRect b="0" l="0" r="0" t="0"/>
          <a:stretch/>
        </p:blipFill>
        <p:spPr>
          <a:xfrm>
            <a:off x="4781602" y="1368137"/>
            <a:ext cx="3606944" cy="3251183"/>
          </a:xfrm>
          <a:prstGeom prst="rect">
            <a:avLst/>
          </a:prstGeom>
          <a:noFill/>
          <a:ln>
            <a:noFill/>
          </a:ln>
        </p:spPr>
      </p:pic>
      <p:grpSp>
        <p:nvGrpSpPr>
          <p:cNvPr id="134" name="Google Shape;134;p8"/>
          <p:cNvGrpSpPr/>
          <p:nvPr/>
        </p:nvGrpSpPr>
        <p:grpSpPr>
          <a:xfrm>
            <a:off x="341883" y="1362636"/>
            <a:ext cx="3555647" cy="3220748"/>
            <a:chOff x="341883" y="1362636"/>
            <a:chExt cx="3555647" cy="3220748"/>
          </a:xfrm>
        </p:grpSpPr>
        <p:pic>
          <p:nvPicPr>
            <p:cNvPr id="135" name="Google Shape;135;p8"/>
            <p:cNvPicPr preferRelativeResize="0"/>
            <p:nvPr/>
          </p:nvPicPr>
          <p:blipFill rotWithShape="1">
            <a:blip r:embed="rId9">
              <a:alphaModFix/>
            </a:blip>
            <a:srcRect b="0" l="0" r="0" t="0"/>
            <a:stretch/>
          </p:blipFill>
          <p:spPr>
            <a:xfrm>
              <a:off x="341883" y="1362636"/>
              <a:ext cx="3555647" cy="3220748"/>
            </a:xfrm>
            <a:prstGeom prst="rect">
              <a:avLst/>
            </a:prstGeom>
            <a:noFill/>
            <a:ln>
              <a:noFill/>
            </a:ln>
          </p:spPr>
        </p:pic>
        <p:cxnSp>
          <p:nvCxnSpPr>
            <p:cNvPr id="136" name="Google Shape;136;p8"/>
            <p:cNvCxnSpPr/>
            <p:nvPr/>
          </p:nvCxnSpPr>
          <p:spPr>
            <a:xfrm flipH="1">
              <a:off x="2753590" y="1631373"/>
              <a:ext cx="239159" cy="238991"/>
            </a:xfrm>
            <a:prstGeom prst="straightConnector1">
              <a:avLst/>
            </a:prstGeom>
            <a:noFill/>
            <a:ln cap="flat" cmpd="sng" w="9525">
              <a:solidFill>
                <a:srgbClr val="FFFF00"/>
              </a:solidFill>
              <a:prstDash val="solid"/>
              <a:round/>
              <a:headEnd len="sm" w="sm" type="none"/>
              <a:tailEnd len="med" w="med" type="triangle"/>
            </a:ln>
          </p:spPr>
        </p:cxnSp>
        <p:cxnSp>
          <p:nvCxnSpPr>
            <p:cNvPr id="137" name="Google Shape;137;p8"/>
            <p:cNvCxnSpPr/>
            <p:nvPr/>
          </p:nvCxnSpPr>
          <p:spPr>
            <a:xfrm flipH="1" rot="10800000">
              <a:off x="955964" y="2317173"/>
              <a:ext cx="155863" cy="124691"/>
            </a:xfrm>
            <a:prstGeom prst="straightConnector1">
              <a:avLst/>
            </a:prstGeom>
            <a:noFill/>
            <a:ln cap="flat" cmpd="sng" w="9525">
              <a:solidFill>
                <a:srgbClr val="FFFF00"/>
              </a:solidFill>
              <a:prstDash val="solid"/>
              <a:round/>
              <a:headEnd len="sm" w="sm" type="none"/>
              <a:tailEnd len="med" w="med" type="triangl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1" name="Shape 141"/>
        <p:cNvGrpSpPr/>
        <p:nvPr/>
      </p:nvGrpSpPr>
      <p:grpSpPr>
        <a:xfrm>
          <a:off x="0" y="0"/>
          <a:ext cx="0" cy="0"/>
          <a:chOff x="0" y="0"/>
          <a:chExt cx="0" cy="0"/>
        </a:xfrm>
      </p:grpSpPr>
      <p:sp>
        <p:nvSpPr>
          <p:cNvPr id="142" name="Google Shape;142;p9"/>
          <p:cNvSpPr txBox="1"/>
          <p:nvPr/>
        </p:nvSpPr>
        <p:spPr>
          <a:xfrm>
            <a:off x="547253" y="858985"/>
            <a:ext cx="1410964" cy="338554"/>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ES" sz="1600" u="none" cap="none" strike="noStrike">
                <a:solidFill>
                  <a:srgbClr val="339966"/>
                </a:solidFill>
                <a:latin typeface="Calibri"/>
                <a:ea typeface="Calibri"/>
                <a:cs typeface="Calibri"/>
                <a:sym typeface="Calibri"/>
              </a:rPr>
              <a:t>SEGUIMIENTO</a:t>
            </a:r>
            <a:endParaRPr b="1" i="0" sz="1600" u="none" cap="none" strike="noStrike">
              <a:solidFill>
                <a:srgbClr val="339966"/>
              </a:solidFill>
              <a:latin typeface="Calibri"/>
              <a:ea typeface="Calibri"/>
              <a:cs typeface="Calibri"/>
              <a:sym typeface="Calibri"/>
            </a:endParaRPr>
          </a:p>
        </p:txBody>
      </p:sp>
      <p:sp>
        <p:nvSpPr>
          <p:cNvPr id="143" name="Google Shape;143;p9"/>
          <p:cNvSpPr txBox="1"/>
          <p:nvPr/>
        </p:nvSpPr>
        <p:spPr>
          <a:xfrm>
            <a:off x="716973" y="1320650"/>
            <a:ext cx="7356763" cy="2031325"/>
          </a:xfrm>
          <a:prstGeom prst="rect">
            <a:avLst/>
          </a:prstGeom>
          <a:noFill/>
          <a:ln>
            <a:noFill/>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rgbClr val="000000"/>
              </a:buClr>
              <a:buSzPts val="1400"/>
              <a:buFont typeface="Arial"/>
              <a:buChar char="•"/>
            </a:pPr>
            <a:r>
              <a:rPr b="0" i="0" lang="es-ES" sz="1400" u="none" cap="none" strike="noStrike">
                <a:solidFill>
                  <a:srgbClr val="000000"/>
                </a:solidFill>
                <a:latin typeface="Calibri"/>
                <a:ea typeface="Calibri"/>
                <a:cs typeface="Calibri"/>
                <a:sym typeface="Calibri"/>
              </a:rPr>
              <a:t>Tiempo Promedio: 3.6 meses.</a:t>
            </a:r>
            <a:endParaRPr/>
          </a:p>
          <a:p>
            <a:pPr indent="-171450" lvl="0" marL="171450" marR="0" rtl="0" algn="l">
              <a:lnSpc>
                <a:spcPct val="100000"/>
              </a:lnSpc>
              <a:spcBef>
                <a:spcPts val="0"/>
              </a:spcBef>
              <a:spcAft>
                <a:spcPts val="0"/>
              </a:spcAft>
              <a:buClr>
                <a:srgbClr val="000000"/>
              </a:buClr>
              <a:buSzPts val="1400"/>
              <a:buFont typeface="Arial"/>
              <a:buChar char="•"/>
            </a:pPr>
            <a:r>
              <a:rPr b="0" i="0" lang="es-ES" sz="1400" u="none" cap="none" strike="noStrike">
                <a:solidFill>
                  <a:srgbClr val="000000"/>
                </a:solidFill>
                <a:latin typeface="Calibri"/>
                <a:ea typeface="Calibri"/>
                <a:cs typeface="Calibri"/>
                <a:sym typeface="Calibri"/>
              </a:rPr>
              <a:t>Seguimiento clínico y estudios complementarios: 81% de los pacientes.</a:t>
            </a:r>
            <a:endParaRPr/>
          </a:p>
          <a:p>
            <a:pPr indent="-171450" lvl="0" marL="171450" marR="0" rtl="0" algn="l">
              <a:lnSpc>
                <a:spcPct val="100000"/>
              </a:lnSpc>
              <a:spcBef>
                <a:spcPts val="0"/>
              </a:spcBef>
              <a:spcAft>
                <a:spcPts val="0"/>
              </a:spcAft>
              <a:buClr>
                <a:srgbClr val="000000"/>
              </a:buClr>
              <a:buSzPts val="1400"/>
              <a:buFont typeface="Arial"/>
              <a:buChar char="•"/>
            </a:pPr>
            <a:r>
              <a:rPr b="0" i="0" lang="es-ES" sz="1400" u="none" cap="none" strike="noStrike">
                <a:solidFill>
                  <a:srgbClr val="000000"/>
                </a:solidFill>
                <a:latin typeface="Calibri"/>
                <a:ea typeface="Calibri"/>
                <a:cs typeface="Calibri"/>
                <a:sym typeface="Calibri"/>
              </a:rPr>
              <a:t>94% de los pacientes seguidos se presentaban asintomáticos para ángor o disnea.</a:t>
            </a:r>
            <a:endParaRPr/>
          </a:p>
          <a:p>
            <a:pPr indent="-171450" lvl="0" marL="171450" marR="0" rtl="0" algn="l">
              <a:lnSpc>
                <a:spcPct val="100000"/>
              </a:lnSpc>
              <a:spcBef>
                <a:spcPts val="0"/>
              </a:spcBef>
              <a:spcAft>
                <a:spcPts val="0"/>
              </a:spcAft>
              <a:buClr>
                <a:srgbClr val="000000"/>
              </a:buClr>
              <a:buSzPts val="1400"/>
              <a:buFont typeface="Arial"/>
              <a:buChar char="•"/>
            </a:pPr>
            <a:r>
              <a:rPr b="0" i="0" lang="es-ES" sz="1400" u="none" cap="none" strike="noStrike">
                <a:solidFill>
                  <a:srgbClr val="000000"/>
                </a:solidFill>
                <a:latin typeface="Calibri"/>
                <a:ea typeface="Calibri"/>
                <a:cs typeface="Calibri"/>
                <a:sym typeface="Calibri"/>
              </a:rPr>
              <a:t>4 pacientes fueron reestudiados. 3 de manejo conservador sin evidencia de trombo residual. 1 paciente reestudiado a los 3 días por ángor, sin cambios con respecto a control angiográfico final post PTCA.  </a:t>
            </a:r>
            <a:endParaRPr/>
          </a:p>
          <a:p>
            <a:pPr indent="-171450" lvl="0" marL="171450" marR="0" rtl="0" algn="l">
              <a:lnSpc>
                <a:spcPct val="100000"/>
              </a:lnSpc>
              <a:spcBef>
                <a:spcPts val="0"/>
              </a:spcBef>
              <a:spcAft>
                <a:spcPts val="0"/>
              </a:spcAft>
              <a:buClr>
                <a:srgbClr val="000000"/>
              </a:buClr>
              <a:buSzPts val="1400"/>
              <a:buFont typeface="Arial"/>
              <a:buChar char="•"/>
            </a:pPr>
            <a:r>
              <a:rPr b="0" i="0" lang="es-ES" sz="1400" u="none" cap="none" strike="noStrike">
                <a:solidFill>
                  <a:srgbClr val="000000"/>
                </a:solidFill>
                <a:latin typeface="Calibri"/>
                <a:ea typeface="Calibri"/>
                <a:cs typeface="Calibri"/>
                <a:sym typeface="Calibri"/>
              </a:rPr>
              <a:t>1 paciente intercurre con Insuficiencia Cardiaca de manejo ambulatorio. </a:t>
            </a:r>
            <a:endParaRPr b="0" i="0" sz="1400" u="none" cap="none" strike="noStrike">
              <a:solidFill>
                <a:srgbClr val="000000"/>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400"/>
              <a:buFont typeface="Arial"/>
              <a:buChar char="•"/>
            </a:pPr>
            <a:r>
              <a:rPr b="0" i="0" lang="es-ES" sz="1400" u="none" cap="none" strike="noStrike">
                <a:solidFill>
                  <a:srgbClr val="000000"/>
                </a:solidFill>
                <a:latin typeface="Calibri"/>
                <a:ea typeface="Calibri"/>
                <a:cs typeface="Calibri"/>
                <a:sym typeface="Calibri"/>
              </a:rPr>
              <a:t>2 pacientes (8%) presentaron eventos cardiovasculares adversos mayores: Muerte secundaria a shock cardiogénico y Muerte de causa metabólica (cetoacidosis diabética).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